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FC57-6F26-4AAD-AAB0-531FE8BC6E2D}" type="datetimeFigureOut">
              <a:rPr lang="ru-RU" smtClean="0"/>
              <a:pPr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A11F-1B0C-4EC0-9D92-E083AB38B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open.nnov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st@tes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8919f8ac9c5ba61acdb778b24346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1985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Информационная система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«Наш Нижний»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6400800" cy="69492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Плюсы внедрения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работы информационной системы «Наш Нижний»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971600" y="3212976"/>
            <a:ext cx="1224136" cy="129614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852936"/>
            <a:ext cx="1440160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1920" y="1916832"/>
            <a:ext cx="1440160" cy="93610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996952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996952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35010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3501008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3861048"/>
            <a:ext cx="3600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47971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Заявка жителя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79912" y="47251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Домоуправляющая</a:t>
            </a:r>
            <a:r>
              <a:rPr lang="ru-RU" sz="1200" dirty="0" smtClean="0"/>
              <a:t> компания, ТСЖ (ТСН)/ЖСК/ЖК</a:t>
            </a:r>
            <a:endParaRPr lang="ru-RU" sz="12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52120" y="2348880"/>
            <a:ext cx="144016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868144" y="25649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Подрядная организация</a:t>
            </a:r>
            <a:endParaRPr lang="ru-RU" sz="14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24128" y="4149080"/>
            <a:ext cx="144016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РСО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3284984"/>
            <a:ext cx="13681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Выполнение работ </a:t>
            </a:r>
          </a:p>
          <a:p>
            <a:pPr algn="ctr"/>
            <a:r>
              <a:rPr lang="ru-RU" dirty="0" smtClean="0"/>
              <a:t>заказ-наряд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2267744" y="4005064"/>
            <a:ext cx="1368152" cy="1440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2195736" y="3645024"/>
            <a:ext cx="1368152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5436096" y="3429000"/>
            <a:ext cx="864096" cy="216024"/>
          </a:xfrm>
          <a:prstGeom prst="curvedUpArrow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>
            <a:off x="5436096" y="3789040"/>
            <a:ext cx="864096" cy="216024"/>
          </a:xfrm>
          <a:prstGeom prst="curved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>
            <a:endCxn id="28" idx="0"/>
          </p:cNvCxnSpPr>
          <p:nvPr/>
        </p:nvCxnSpPr>
        <p:spPr>
          <a:xfrm>
            <a:off x="7092280" y="2780928"/>
            <a:ext cx="756084" cy="504056"/>
          </a:xfrm>
          <a:prstGeom prst="straightConnector1">
            <a:avLst/>
          </a:prstGeom>
          <a:ln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164288" y="4077072"/>
            <a:ext cx="648072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64088" y="1916832"/>
            <a:ext cx="16561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6" idx="5"/>
          </p:cNvCxnSpPr>
          <p:nvPr/>
        </p:nvCxnSpPr>
        <p:spPr>
          <a:xfrm flipH="1">
            <a:off x="4932040" y="1916832"/>
            <a:ext cx="432048" cy="46805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80112" y="5373216"/>
            <a:ext cx="158417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5148064" y="4509120"/>
            <a:ext cx="432048" cy="8640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7020272" y="1916832"/>
            <a:ext cx="792088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164288" y="4077072"/>
            <a:ext cx="648072" cy="12961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gvv-muzruk.narod.ru/Man-With-Monitor-01_cop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971600" cy="582960"/>
          </a:xfrm>
          <a:prstGeom prst="rect">
            <a:avLst/>
          </a:prstGeom>
          <a:noFill/>
        </p:spPr>
      </p:pic>
      <p:sp>
        <p:nvSpPr>
          <p:cNvPr id="3" name="AutoShape 2" descr="https://avatarko.ru/img/kartinka/5/chelovechek_41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Рисунок 31" descr="avtoservis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78413" cy="1385145"/>
          </a:xfrm>
          <a:prstGeom prst="rect">
            <a:avLst/>
          </a:prstGeom>
        </p:spPr>
      </p:pic>
      <p:pic>
        <p:nvPicPr>
          <p:cNvPr id="1030" name="Picture 6" descr="https://d28tr4z0v6zm21.cloudfront.net/article/266/635787024754148855headerimage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564904"/>
            <a:ext cx="1234664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6724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Жители регулярно обращаются с вопросами ЖКХ в самые различные инстанции. </a:t>
            </a:r>
          </a:p>
          <a:p>
            <a:r>
              <a:rPr lang="ru-RU" dirty="0" smtClean="0"/>
              <a:t>Управляющие компании, правление ТСЖ (ТСН)/ЖСК/ЖК на основании обращений граждан проводят работы и оказывают услуги.</a:t>
            </a:r>
            <a:endParaRPr lang="ru-RU" dirty="0"/>
          </a:p>
          <a:p>
            <a:r>
              <a:rPr lang="ru-RU" dirty="0" smtClean="0"/>
              <a:t>Чтобы данное взаимодействие осуществлялось быстрее и ни одна заявка жителя не осталась без внимания управляющей организации, ТСЖ (ТСН)/ЖСК/ЖК в администрации города Нижнего Новгорода внедрена информационная система «Наш Нижний»</a:t>
            </a:r>
          </a:p>
          <a:p>
            <a:endParaRPr lang="ru-RU" dirty="0"/>
          </a:p>
        </p:txBody>
      </p:sp>
      <p:sp>
        <p:nvSpPr>
          <p:cNvPr id="10242" name="AutoShape 2" descr="https://avatars.mds.yandex.net/get-pdb/27625/530ef363-5825-4517-936b-4cb7c366824b/s1200?webp=false"/>
          <p:cNvSpPr>
            <a:spLocks noChangeAspect="1" noChangeArrowheads="1"/>
          </p:cNvSpPr>
          <p:nvPr/>
        </p:nvSpPr>
        <p:spPr bwMode="auto">
          <a:xfrm>
            <a:off x="155575" y="-4305300"/>
            <a:ext cx="9201150" cy="898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avatars.mds.yandex.net/get-pdb/27625/530ef363-5825-4517-936b-4cb7c366824b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149080"/>
            <a:ext cx="2419130" cy="2360668"/>
          </a:xfrm>
          <a:prstGeom prst="rect">
            <a:avLst/>
          </a:prstGeom>
        </p:spPr>
      </p:pic>
      <p:pic>
        <p:nvPicPr>
          <p:cNvPr id="4" name="Picture 4" descr="https://st.depositphotos.com/2010047/2965/i/950/depositphotos_29658575-stock-photo-3d-small-people-telephone-convers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1477225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Плюсы подключения к информационной системе «Наш Нижний»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сегодня к информационной системе подключены все крупные управляющие компании города Нижнего Новгорода.</a:t>
            </a:r>
          </a:p>
          <a:p>
            <a:r>
              <a:rPr lang="ru-RU" dirty="0" smtClean="0"/>
              <a:t>Информационная система «Наш Нижний» будет полезна и </a:t>
            </a:r>
            <a:r>
              <a:rPr lang="ru-RU" dirty="0" err="1" smtClean="0"/>
              <a:t>домоуправляющим</a:t>
            </a:r>
            <a:r>
              <a:rPr lang="ru-RU" dirty="0" smtClean="0"/>
              <a:t> компаниям, у которых в управлении находятся не большое число многоквартирных домов, а так же ТСЖ (ТСН)/ЖСК/ЖК.</a:t>
            </a:r>
          </a:p>
          <a:p>
            <a:r>
              <a:rPr lang="ru-RU" dirty="0" smtClean="0"/>
              <a:t>При помощи системы </a:t>
            </a:r>
            <a:r>
              <a:rPr lang="ru-RU" dirty="0" err="1" smtClean="0"/>
              <a:t>домоуправляющим</a:t>
            </a:r>
            <a:r>
              <a:rPr lang="ru-RU" dirty="0" smtClean="0"/>
              <a:t> компаниям, ТСЖ (ТСН)/ЖСК/ЖК будет легко контролировать работу подрядчика, работающего по конкретной заявке жителя. Ведь при подключении </a:t>
            </a:r>
            <a:r>
              <a:rPr lang="ru-RU" dirty="0" err="1" smtClean="0"/>
              <a:t>домоуправляющей</a:t>
            </a:r>
            <a:r>
              <a:rPr lang="ru-RU" dirty="0" smtClean="0"/>
              <a:t> компании, ТСЖ (ТСН)/ЖСК/ЖК в систему вносятся и все подрядные организации, в том числе организации предоставляющие услуги по обслуживанию </a:t>
            </a:r>
            <a:r>
              <a:rPr lang="ru-RU" dirty="0" err="1" smtClean="0"/>
              <a:t>домофонов</a:t>
            </a:r>
            <a:r>
              <a:rPr lang="ru-RU" dirty="0" smtClean="0"/>
              <a:t>, антенн, камер наружного наблюдения и т.д.</a:t>
            </a:r>
          </a:p>
          <a:p>
            <a:endParaRPr lang="ru-RU" dirty="0"/>
          </a:p>
        </p:txBody>
      </p:sp>
      <p:pic>
        <p:nvPicPr>
          <p:cNvPr id="5" name="Picture 2" descr="Инженер 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747089"/>
            <a:ext cx="2890837" cy="423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Еще одним значительным плюсом является подключение к системе </a:t>
            </a:r>
            <a:r>
              <a:rPr lang="ru-RU" dirty="0" err="1" smtClean="0"/>
              <a:t>ресурсоснабжающих</a:t>
            </a:r>
            <a:r>
              <a:rPr lang="ru-RU" dirty="0" smtClean="0"/>
              <a:t> организаций, таких как АО «</a:t>
            </a:r>
            <a:r>
              <a:rPr lang="ru-RU" dirty="0" err="1" smtClean="0"/>
              <a:t>Теплоэнерго</a:t>
            </a:r>
            <a:r>
              <a:rPr lang="ru-RU" dirty="0" smtClean="0"/>
              <a:t>», АО «Водоканал», АО «</a:t>
            </a:r>
            <a:r>
              <a:rPr lang="ru-RU" dirty="0" err="1" smtClean="0"/>
              <a:t>Волгаэнергосбыт</a:t>
            </a:r>
            <a:r>
              <a:rPr lang="ru-RU" dirty="0" smtClean="0"/>
              <a:t>» и </a:t>
            </a:r>
            <a:r>
              <a:rPr lang="ru-RU" dirty="0" smtClean="0"/>
              <a:t>др.</a:t>
            </a:r>
          </a:p>
          <a:p>
            <a:r>
              <a:rPr lang="ru-RU" dirty="0" smtClean="0"/>
              <a:t>То есть </a:t>
            </a:r>
            <a:r>
              <a:rPr lang="ru-RU" dirty="0" err="1" smtClean="0"/>
              <a:t>домоуправляющая</a:t>
            </a:r>
            <a:r>
              <a:rPr lang="ru-RU" dirty="0" smtClean="0"/>
              <a:t> организация, ТСЖ (ТСН)/ЖСК/ЖК в случае необходимости могут перенаправить заявку жителя через информационную систему в </a:t>
            </a:r>
            <a:r>
              <a:rPr lang="ru-RU" dirty="0" err="1" smtClean="0"/>
              <a:t>ресурсоснабжающую</a:t>
            </a:r>
            <a:r>
              <a:rPr lang="ru-RU" dirty="0" smtClean="0"/>
              <a:t> организацию, </a:t>
            </a:r>
            <a:r>
              <a:rPr lang="ru-RU" i="1" dirty="0" smtClean="0"/>
              <a:t>экономя время</a:t>
            </a:r>
            <a:r>
              <a:rPr lang="ru-RU" dirty="0" smtClean="0"/>
              <a:t> и имея возможность </a:t>
            </a:r>
            <a:r>
              <a:rPr lang="ru-RU" i="1" dirty="0" smtClean="0"/>
              <a:t>контролировать</a:t>
            </a:r>
            <a:r>
              <a:rPr lang="ru-RU" dirty="0" smtClean="0"/>
              <a:t> исполнение такой заявки.</a:t>
            </a:r>
            <a:endParaRPr lang="ru-RU" dirty="0"/>
          </a:p>
        </p:txBody>
      </p:sp>
      <p:pic>
        <p:nvPicPr>
          <p:cNvPr id="2" name="Picture 2" descr="Водопроводный кран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8"/>
            <a:ext cx="1181669" cy="1152128"/>
          </a:xfrm>
          <a:prstGeom prst="rect">
            <a:avLst/>
          </a:prstGeom>
          <a:noFill/>
        </p:spPr>
      </p:pic>
      <p:sp>
        <p:nvSpPr>
          <p:cNvPr id="8196" name="AutoShape 4" descr="https://avatarko.ru/img/kartinka/5/chelovechek_41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avatarko.ru/img/kartinka/5/chelovechek_41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87186174_w640_h640_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5229200"/>
            <a:ext cx="1805418" cy="1363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 показывает опыт управляющих компаний, ТСЖ (ТСН)/ЖСК/ЖК, работающих в информационной системе, объединение на одной информационной площадке жителей, управляющих, </a:t>
            </a:r>
            <a:r>
              <a:rPr lang="ru-RU" dirty="0" err="1" smtClean="0"/>
              <a:t>ресурсоснабжающих</a:t>
            </a:r>
            <a:r>
              <a:rPr lang="ru-RU" dirty="0" smtClean="0"/>
              <a:t> организаций и органы власти значительно </a:t>
            </a:r>
            <a:r>
              <a:rPr lang="ru-RU" i="1" dirty="0" smtClean="0"/>
              <a:t>ускоряет процесс исполнения заявок </a:t>
            </a:r>
            <a:r>
              <a:rPr lang="ru-RU" dirty="0" smtClean="0"/>
              <a:t>за счет автоматизации как приема обращений от населения, так и назначения  заявок на выполнение работ конкретным исполнителям, в том числе и </a:t>
            </a:r>
            <a:r>
              <a:rPr lang="ru-RU" dirty="0" err="1" smtClean="0"/>
              <a:t>ресурсоснабжающим</a:t>
            </a:r>
            <a:r>
              <a:rPr lang="ru-RU" dirty="0" smtClean="0"/>
              <a:t> организациям. Статистика говорит о снижении в 3,5 раза среднего срока реагирования на проблемы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 подключении к системе у каждой управляющей организации, ТСЖ(ТСН)/ЖСК/ЖК появляется личный кабинет, взаимодействие с жителями, подрядными и </a:t>
            </a:r>
            <a:r>
              <a:rPr lang="ru-RU" dirty="0" err="1" smtClean="0"/>
              <a:t>ресурсоснабжающими</a:t>
            </a:r>
            <a:r>
              <a:rPr lang="ru-RU" dirty="0" smtClean="0"/>
              <a:t> организациями происходит в электронном виде, практически исключая бумажные носители. Заявки от граждан принимаются автоматически.</a:t>
            </a:r>
          </a:p>
          <a:p>
            <a:r>
              <a:rPr lang="ru-RU" dirty="0" smtClean="0"/>
              <a:t>Происходит учет и контроль исполнения заявок в реальном времени</a:t>
            </a:r>
          </a:p>
          <a:p>
            <a:r>
              <a:rPr lang="ru-RU" dirty="0" smtClean="0"/>
              <a:t>Можно отследить статистику по скорости исполнения заявок и качеству работ подрядчиков</a:t>
            </a:r>
          </a:p>
          <a:p>
            <a:r>
              <a:rPr lang="ru-RU" dirty="0" smtClean="0"/>
              <a:t>Создание современных инструментов и каналов взаимодействия с жителями</a:t>
            </a:r>
            <a:endParaRPr lang="ru-RU" dirty="0"/>
          </a:p>
        </p:txBody>
      </p:sp>
      <p:pic>
        <p:nvPicPr>
          <p:cNvPr id="5" name="Picture 2" descr="Компьютер PNG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376650"/>
            <a:ext cx="1395999" cy="14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Что необходимо для подключения УК/ТСЖ к системе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электронную почту </a:t>
            </a:r>
            <a:r>
              <a:rPr lang="ru-RU" u="sng" dirty="0" err="1" smtClean="0">
                <a:hlinkClick r:id="rId3"/>
              </a:rPr>
              <a:t>support@open.nnov.ru</a:t>
            </a:r>
            <a:r>
              <a:rPr lang="ru-RU" dirty="0" smtClean="0"/>
              <a:t> необходимо предоставить:</a:t>
            </a:r>
          </a:p>
          <a:p>
            <a:r>
              <a:rPr lang="ru-RU" dirty="0" smtClean="0"/>
              <a:t>1.  Реквизиты </a:t>
            </a:r>
            <a:r>
              <a:rPr lang="ru-RU" dirty="0" err="1" smtClean="0"/>
              <a:t>домоуправляющей</a:t>
            </a:r>
            <a:r>
              <a:rPr lang="ru-RU" dirty="0" smtClean="0"/>
              <a:t> организации, ТСЖ (ТСН)/ЖСК/ЖК</a:t>
            </a:r>
          </a:p>
          <a:p>
            <a:r>
              <a:rPr lang="ru-RU" dirty="0" smtClean="0"/>
              <a:t>2. ФИО и телефон сотрудника, ответственного за организационные вопросы;</a:t>
            </a:r>
          </a:p>
          <a:p>
            <a:r>
              <a:rPr lang="ru-RU" dirty="0" smtClean="0"/>
              <a:t>3.  ФИО сотрудников, которые будут работать в системе;</a:t>
            </a:r>
          </a:p>
          <a:p>
            <a:r>
              <a:rPr lang="ru-RU" dirty="0" smtClean="0"/>
              <a:t>4.  Список лицевых счетов (платёжных кодов), которые обслуживает </a:t>
            </a:r>
            <a:r>
              <a:rPr lang="ru-RU" dirty="0" err="1" smtClean="0"/>
              <a:t>домоуправляющая</a:t>
            </a:r>
            <a:r>
              <a:rPr lang="ru-RU" dirty="0" smtClean="0"/>
              <a:t> организация, ТСЖ (ТСН)/ЖСК/ЖК.</a:t>
            </a:r>
          </a:p>
          <a:p>
            <a:r>
              <a:rPr lang="ru-RU" dirty="0" smtClean="0"/>
              <a:t>5.  Список подрядных организаций, обслуживающих </a:t>
            </a:r>
            <a:r>
              <a:rPr lang="ru-RU" dirty="0" err="1" smtClean="0"/>
              <a:t>домоуправляющую</a:t>
            </a:r>
            <a:r>
              <a:rPr lang="ru-RU" dirty="0" smtClean="0"/>
              <a:t> организацию, ТСЖ (ТСН)/ЖСК/ЖК.</a:t>
            </a:r>
          </a:p>
          <a:p>
            <a:endParaRPr lang="ru-RU" dirty="0"/>
          </a:p>
        </p:txBody>
      </p:sp>
      <p:pic>
        <p:nvPicPr>
          <p:cNvPr id="6" name="Рисунок 5" descr="Kartinki_s_chelovechkami_7_24130925-1024x10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869160"/>
            <a:ext cx="2088232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карты партнера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484784"/>
          <a:ext cx="8208912" cy="4663721"/>
        </p:xfrm>
        <a:graphic>
          <a:graphicData uri="http://schemas.openxmlformats.org/drawingml/2006/table">
            <a:tbl>
              <a:tblPr/>
              <a:tblGrid>
                <a:gridCol w="2945639"/>
                <a:gridCol w="5263273"/>
              </a:tblGrid>
              <a:tr h="482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Полное наименование предприятия (в соответствии с учредительными документами)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Общество с ограниченной ответственностью «Организация»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Краткое наименование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«Организация»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Директор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Иванов Иван Иванович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Почтовый адрес 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000000, РТ, г.Город, ул.Улица, д.1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Фактический адрес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000000, РТ, г.Город, ул.Улица, д.2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 директора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тел(1234) 12344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 диспетчерской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тел(1234) 12345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Адрес электронной почты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e-mail.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1" u="sng" strike="noStrike" dirty="0">
                          <a:solidFill>
                            <a:srgbClr val="000000"/>
                          </a:solidFill>
                          <a:latin typeface="Calibri"/>
                          <a:hlinkClick r:id="rId3"/>
                        </a:rPr>
                        <a:t>test@test.ru</a:t>
                      </a:r>
                      <a:endParaRPr lang="en-US" sz="800" b="0" i="1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ОГРН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1234567981234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Дата регистрации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01.01.2000 г.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ИНН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1656080851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КПП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123456789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Банк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ООО БАНК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БИК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123456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Расчетный счет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40702810600010000000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Корреспондентский счет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40702810600010000000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ОКВЭД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90.0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ОКПО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12345678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ОКОПФ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12165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ОКФС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ОКОГУ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1234567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ОКТМО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12345678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Время работы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чт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9:00-18:00;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пн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9:00-17:00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ФИО Главного бухгалтера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Иванов Иван Иванович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 главного бухгалтера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тел(1234) 12344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ФИО Главного инженера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Иванов Иван Иванович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Телефон главного инженера</a:t>
                      </a:r>
                    </a:p>
                  </a:txBody>
                  <a:tcPr marL="6773" marR="6773" marT="67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тел(1234) 12344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 любым вопросам подключения к информационной системе и работы в ней можно обратиться:</a:t>
            </a:r>
          </a:p>
          <a:p>
            <a:pPr>
              <a:buNone/>
            </a:pPr>
            <a:r>
              <a:rPr lang="ru-RU" dirty="0" smtClean="0"/>
              <a:t>Разработчики системы:</a:t>
            </a:r>
          </a:p>
          <a:p>
            <a:r>
              <a:rPr lang="ru-RU" dirty="0" err="1" smtClean="0"/>
              <a:t>Шарипов</a:t>
            </a:r>
            <a:r>
              <a:rPr lang="ru-RU" dirty="0" smtClean="0"/>
              <a:t> </a:t>
            </a:r>
            <a:r>
              <a:rPr lang="ru-RU" dirty="0" err="1" smtClean="0"/>
              <a:t>Ришат</a:t>
            </a:r>
            <a:r>
              <a:rPr lang="ru-RU" dirty="0" smtClean="0"/>
              <a:t> </a:t>
            </a:r>
            <a:r>
              <a:rPr lang="ru-RU" dirty="0" err="1" smtClean="0"/>
              <a:t>Илшанович</a:t>
            </a:r>
            <a:r>
              <a:rPr lang="ru-RU" dirty="0" smtClean="0"/>
              <a:t> </a:t>
            </a:r>
            <a:r>
              <a:rPr lang="en-US" dirty="0" smtClean="0"/>
              <a:t>e-mail: rsharipov@fix.ru</a:t>
            </a:r>
            <a:r>
              <a:rPr lang="ru-RU" dirty="0" smtClean="0"/>
              <a:t> ,тел</a:t>
            </a:r>
            <a:r>
              <a:rPr lang="en-US" dirty="0" smtClean="0"/>
              <a:t>: </a:t>
            </a:r>
            <a:r>
              <a:rPr lang="en-US" sz="2900" dirty="0" smtClean="0"/>
              <a:t>+ 7 917 864 04 57</a:t>
            </a:r>
            <a:r>
              <a:rPr lang="ru-RU" sz="2900" dirty="0" smtClean="0"/>
              <a:t> </a:t>
            </a:r>
            <a:r>
              <a:rPr lang="en-US" sz="2900" dirty="0" smtClean="0"/>
              <a:t> </a:t>
            </a:r>
            <a:endParaRPr lang="ru-RU" sz="2900" dirty="0" smtClean="0"/>
          </a:p>
          <a:p>
            <a:r>
              <a:rPr lang="ru-RU" dirty="0" err="1" smtClean="0"/>
              <a:t>Муртазина</a:t>
            </a:r>
            <a:r>
              <a:rPr lang="ru-RU" dirty="0" smtClean="0"/>
              <a:t> </a:t>
            </a:r>
            <a:r>
              <a:rPr lang="ru-RU" dirty="0" err="1" smtClean="0"/>
              <a:t>Алия</a:t>
            </a:r>
            <a:r>
              <a:rPr lang="ru-RU" dirty="0" smtClean="0"/>
              <a:t> </a:t>
            </a:r>
            <a:r>
              <a:rPr lang="en-US" dirty="0" smtClean="0"/>
              <a:t>e-mail: amurtazina@fix.ru</a:t>
            </a:r>
            <a:r>
              <a:rPr lang="ru-RU" dirty="0" smtClean="0"/>
              <a:t>, тел</a:t>
            </a:r>
            <a:r>
              <a:rPr lang="en-US" dirty="0" smtClean="0"/>
              <a:t>: +7 900 327 26 37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Кузьмин Евгений </a:t>
            </a:r>
            <a:r>
              <a:rPr lang="en-US" dirty="0" smtClean="0"/>
              <a:t>e</a:t>
            </a:r>
            <a:r>
              <a:rPr lang="ru-RU" dirty="0" smtClean="0"/>
              <a:t>-</a:t>
            </a:r>
            <a:r>
              <a:rPr lang="en-US" dirty="0" smtClean="0"/>
              <a:t>mail</a:t>
            </a:r>
            <a:r>
              <a:rPr lang="ru-RU" dirty="0" smtClean="0"/>
              <a:t>:  </a:t>
            </a:r>
            <a:r>
              <a:rPr lang="en-US" dirty="0" smtClean="0"/>
              <a:t>ekuzmin@fix.ru</a:t>
            </a:r>
            <a:r>
              <a:rPr lang="ru-RU" dirty="0" smtClean="0"/>
              <a:t>, Тел: +7 927 459 96 12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Департамент жилья и инженерной инфраструктуры администрации города Нижнего Новгорода:</a:t>
            </a:r>
          </a:p>
          <a:p>
            <a:r>
              <a:rPr lang="ru-RU" dirty="0" smtClean="0"/>
              <a:t>Трубецкой Денис Николаевич </a:t>
            </a:r>
            <a:r>
              <a:rPr lang="en-US" dirty="0" smtClean="0"/>
              <a:t>e-mail: </a:t>
            </a:r>
            <a:r>
              <a:rPr lang="en-US" sz="2900" dirty="0" smtClean="0"/>
              <a:t>d.trubetskoy@admgor.nnov.ru</a:t>
            </a:r>
            <a:r>
              <a:rPr lang="ru-RU" sz="2900" dirty="0" smtClean="0"/>
              <a:t>, </a:t>
            </a:r>
          </a:p>
          <a:p>
            <a:pPr>
              <a:buNone/>
            </a:pPr>
            <a:r>
              <a:rPr lang="ru-RU" dirty="0" smtClean="0"/>
              <a:t> тел:419-23-67 – </a:t>
            </a:r>
            <a:r>
              <a:rPr lang="ru-RU" i="1" dirty="0" smtClean="0"/>
              <a:t>аналитик системы</a:t>
            </a:r>
            <a:endParaRPr lang="ru-RU" i="1" dirty="0"/>
          </a:p>
        </p:txBody>
      </p:sp>
      <p:pic>
        <p:nvPicPr>
          <p:cNvPr id="2050" name="Picture 2" descr="Телефон в руке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85184"/>
            <a:ext cx="1783896" cy="1566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656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Информационная система  «Наш Нижний»</vt:lpstr>
      <vt:lpstr>Слайд 2</vt:lpstr>
      <vt:lpstr>Плюсы подключения к информационной системе «Наш Нижний»</vt:lpstr>
      <vt:lpstr>Слайд 4</vt:lpstr>
      <vt:lpstr>Слайд 5</vt:lpstr>
      <vt:lpstr>Слайд 6</vt:lpstr>
      <vt:lpstr> Что необходимо для подключения УК/ТСЖ к системе </vt:lpstr>
      <vt:lpstr>Пример карты партнера</vt:lpstr>
      <vt:lpstr>Контакты</vt:lpstr>
      <vt:lpstr>Схема работы информационной системы «Наш Нижний»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система «Наш Нижний»</dc:title>
  <dc:creator>i.gurianova</dc:creator>
  <cp:lastModifiedBy>i.gurianova</cp:lastModifiedBy>
  <cp:revision>136</cp:revision>
  <dcterms:created xsi:type="dcterms:W3CDTF">2018-10-02T06:58:51Z</dcterms:created>
  <dcterms:modified xsi:type="dcterms:W3CDTF">2018-10-15T11:59:08Z</dcterms:modified>
</cp:coreProperties>
</file>