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9" r:id="rId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99" autoAdjust="0"/>
  </p:normalViewPr>
  <p:slideViewPr>
    <p:cSldViewPr>
      <p:cViewPr>
        <p:scale>
          <a:sx n="90" d="100"/>
          <a:sy n="90" d="100"/>
        </p:scale>
        <p:origin x="-1326" y="-54"/>
      </p:cViewPr>
      <p:guideLst>
        <p:guide orient="horz" pos="215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37233578115701"/>
          <c:y val="6.4614812771037006E-2"/>
          <c:w val="0.74272650261082396"/>
          <c:h val="0.774119132656067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>
              <a:gsLst>
                <a:gs pos="10000">
                  <a:sysClr val="window" lastClr="FFFFFF">
                    <a:lumMod val="85000"/>
                  </a:sysClr>
                </a:gs>
                <a:gs pos="57000">
                  <a:srgbClr val="008000"/>
                </a:gs>
                <a:gs pos="100000">
                  <a:srgbClr val="006600"/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9390154298310064E-3"/>
                  <c:y val="-9.26567686863896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ED-4713-B54F-319DAE59DF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anchor="ctr" anchorCtr="1"/>
              <a:lstStyle/>
              <a:p>
                <a:pPr>
                  <a:defRPr sz="18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8A8-403E-9A38-F2C87642DF5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3753344"/>
        <c:axId val="33760384"/>
      </c:barChart>
      <c:catAx>
        <c:axId val="33753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sz="1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760384"/>
        <c:crosses val="autoZero"/>
        <c:auto val="1"/>
        <c:lblAlgn val="ctr"/>
        <c:lblOffset val="100"/>
        <c:tickMarkSkip val="1"/>
        <c:noMultiLvlLbl val="0"/>
      </c:catAx>
      <c:valAx>
        <c:axId val="33760384"/>
        <c:scaling>
          <c:orientation val="minMax"/>
          <c:max val="25"/>
          <c:min val="0"/>
        </c:scaling>
        <c:delete val="0"/>
        <c:axPos val="l"/>
        <c:majorGridlines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sz="1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75334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ru-RU"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37233578115701"/>
          <c:y val="6.4614812771037006E-2"/>
          <c:w val="0.74272650261082396"/>
          <c:h val="0.774119132656067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>
              <a:gsLst>
                <a:gs pos="10000">
                  <a:sysClr val="window" lastClr="FFFFFF">
                    <a:lumMod val="85000"/>
                  </a:sysClr>
                </a:gs>
                <a:gs pos="57000">
                  <a:srgbClr val="008000"/>
                </a:gs>
                <a:gs pos="100000">
                  <a:srgbClr val="006600"/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anchor="ctr" anchorCtr="1"/>
              <a:lstStyle/>
              <a:p>
                <a:pPr>
                  <a:defRPr sz="18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</c:v>
                </c:pt>
                <c:pt idx="1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3D-47E7-A3AB-4D50A5D7815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7045760"/>
        <c:axId val="37052800"/>
      </c:barChart>
      <c:catAx>
        <c:axId val="37045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sz="1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052800"/>
        <c:crosses val="autoZero"/>
        <c:auto val="1"/>
        <c:lblAlgn val="ctr"/>
        <c:lblOffset val="100"/>
        <c:tickMarkSkip val="1"/>
        <c:noMultiLvlLbl val="0"/>
      </c:catAx>
      <c:valAx>
        <c:axId val="37052800"/>
        <c:scaling>
          <c:orientation val="minMax"/>
          <c:max val="25"/>
          <c:min val="0"/>
        </c:scaling>
        <c:delete val="0"/>
        <c:axPos val="l"/>
        <c:majorGridlines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sz="1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04576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ru-RU"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0.36664</cdr:x>
      <cdr:y>0.31977</cdr:y>
    </cdr:from>
    <cdr:to>
      <cdr:x>0.63336</cdr:x>
      <cdr:y>0.58285</cdr:y>
    </cdr:to>
    <cdr:sp macro="" textlink="">
      <cdr:nvSpPr>
        <cdr:cNvPr id="2" name="Выгнутая вверх стрелка 17">
          <a:extLst xmlns:a="http://schemas.openxmlformats.org/drawingml/2006/main">
            <a:ext uri="{FF2B5EF4-FFF2-40B4-BE49-F238E27FC236}">
              <a16:creationId xmlns="" xmlns:a16="http://schemas.microsoft.com/office/drawing/2014/main" id="{3F6BC82A-E18C-461B-9AF1-A04BEDBEE3DC}"/>
            </a:ext>
          </a:extLst>
        </cdr:cNvPr>
        <cdr:cNvSpPr/>
      </cdr:nvSpPr>
      <cdr:spPr>
        <a:xfrm xmlns:a="http://schemas.openxmlformats.org/drawingml/2006/main">
          <a:off x="1584324" y="613604"/>
          <a:ext cx="1152525" cy="504825"/>
        </a:xfrm>
        <a:prstGeom xmlns:a="http://schemas.openxmlformats.org/drawingml/2006/main" prst="curvedDownArrow">
          <a:avLst/>
        </a:prstGeom>
        <a:solidFill xmlns:a="http://schemas.openxmlformats.org/drawingml/2006/main">
          <a:srgbClr val="0066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/>
          </a:pPr>
          <a:endParaRPr lang="ru-RU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0.39547</cdr:x>
      <cdr:y>0.50646</cdr:y>
    </cdr:from>
    <cdr:to>
      <cdr:x>0.57879</cdr:x>
      <cdr:y>0.64279</cdr:y>
    </cdr:to>
    <cdr:sp macro="" textlink="">
      <cdr:nvSpPr>
        <cdr:cNvPr id="3" name="TextBox 16">
          <a:extLst xmlns:a="http://schemas.openxmlformats.org/drawingml/2006/main">
            <a:ext uri="{FF2B5EF4-FFF2-40B4-BE49-F238E27FC236}">
              <a16:creationId xmlns="" xmlns:a16="http://schemas.microsoft.com/office/drawing/2014/main" id="{5F118E60-41E9-4AD5-8ED6-17ED1D16E362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708895" y="971852"/>
          <a:ext cx="792162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1" hangingPunct="1"/>
          <a:r>
            <a:rPr lang="ru-RU" b="1" dirty="0" smtClean="0"/>
            <a:t>+100%</a:t>
          </a:r>
          <a:endParaRPr lang="ru-RU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BC7B031-A4F0-4F52-A1A4-E080E625F50F}" type="datetimeFigureOut">
              <a:rPr lang="ru-RU"/>
              <a:t>05.07.2018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01D941-F6F3-4816-9A0D-C29A148FC015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4437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EFC49-A4C4-4BF3-86D7-46C47CB63118}" type="datetimeFigureOut">
              <a:rPr lang="ru-RU"/>
              <a:t>05.07.2018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55E9D-86E7-481C-B6DE-17864C80A81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B10F7-D3A3-4372-9062-9EBB4746592A}" type="datetimeFigureOut">
              <a:rPr lang="ru-RU"/>
              <a:t>05.07.2018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94718-3081-4A2C-99A2-A27320BF2BF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7C85E-B100-47C2-A4E0-05F79C099322}" type="datetimeFigureOut">
              <a:rPr lang="ru-RU"/>
              <a:t>05.07.2018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00330-93E9-41AC-8B2C-D6EABD60CFED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E0AF9-BE54-46BC-809F-5C9C9BCC58CD}" type="datetimeFigureOut">
              <a:rPr lang="ru-RU"/>
              <a:t>05.07.2018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8C205-5EB0-4DD2-9D37-0BD5652E167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E4A42-D8B3-4F3E-889F-CC85655B4E50}" type="datetimeFigureOut">
              <a:rPr lang="ru-RU"/>
              <a:t>05.07.2018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25102-D837-4AA7-98FC-907AE87343D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8046E-D72C-4415-9967-78008360EE0E}" type="datetimeFigureOut">
              <a:rPr lang="ru-RU"/>
              <a:t>05.07.2018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C6954-125F-4C7B-B3C0-06690C22E815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90A7F-6067-446C-9BBF-E103D7354E46}" type="datetimeFigureOut">
              <a:rPr lang="ru-RU"/>
              <a:t>05.07.2018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6010F-F11C-4357-A8A0-55082036F55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793C1-327A-4C8F-8F22-28414C6B366C}" type="datetimeFigureOut">
              <a:rPr lang="ru-RU"/>
              <a:t>05.07.2018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BB0CE-69A6-4D30-AC7A-C32859961AD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6064B-B983-41F3-98A0-073CCA326121}" type="datetimeFigureOut">
              <a:rPr lang="ru-RU"/>
              <a:t>05.07.2018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C9FB2-8C21-4449-B51D-45080E143CC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08B85-A661-4084-BF10-298DE6CF774A}" type="datetimeFigureOut">
              <a:rPr lang="ru-RU"/>
              <a:t>05.07.2018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BE1CE-AD70-43C2-AD4C-1A57628E36C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566A2-0766-4413-BD99-87F4BA42BFFE}" type="datetimeFigureOut">
              <a:rPr lang="ru-RU"/>
              <a:t>05.07.2018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C49C7-CC13-4EFC-9634-D94D322F16B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7E3043-7AF6-4B93-8639-69B8D716510F}" type="datetimeFigureOut">
              <a:rPr lang="ru-RU"/>
              <a:t>05.07.2018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174C8D-D117-4FEA-8A5E-CA28F91BE818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chart" Target="../charts/chart1.xml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chart" Target="../charts/chart2.xml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iVX8Y1E3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7413" name="TextBox 2"/>
          <p:cNvSpPr txBox="1">
            <a:spLocks noChangeArrowheads="1"/>
          </p:cNvSpPr>
          <p:nvPr/>
        </p:nvSpPr>
        <p:spPr bwMode="auto">
          <a:xfrm>
            <a:off x="1475656" y="332656"/>
            <a:ext cx="6264275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b="1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Происшествия на водных объектах</a:t>
            </a:r>
          </a:p>
          <a:p>
            <a:pPr algn="ctr" eaLnBrk="1" hangingPunct="1"/>
            <a:r>
              <a:rPr lang="ru-RU" b="1">
                <a:solidFill>
                  <a:srgbClr val="0000FF"/>
                </a:solidFill>
                <a:latin typeface="+mn-lt"/>
                <a:cs typeface="Times New Roman" pitchFamily="18" charset="0"/>
              </a:rPr>
              <a:t>(январь-июль)  </a:t>
            </a:r>
            <a:endParaRPr lang="ru-RU" b="1" dirty="0">
              <a:solidFill>
                <a:srgbClr val="0000FF"/>
              </a:solidFill>
              <a:latin typeface="+mn-lt"/>
              <a:cs typeface="Times New Roman" pitchFamily="18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4543892" y="2252016"/>
            <a:ext cx="4321175" cy="2176189"/>
            <a:chOff x="2824004" y="1403138"/>
            <a:chExt cx="4321175" cy="3564682"/>
          </a:xfrm>
        </p:grpSpPr>
        <p:graphicFrame>
          <p:nvGraphicFramePr>
            <p:cNvPr id="2" name="Диаграмма 18"/>
            <p:cNvGraphicFramePr/>
            <p:nvPr>
              <p:extLst>
                <p:ext uri="{D42A27DB-BD31-4B8C-83A1-F6EECF244321}">
                  <p14:modId xmlns:p14="http://schemas.microsoft.com/office/powerpoint/2010/main" val="812584183"/>
                </p:ext>
              </p:extLst>
            </p:nvPr>
          </p:nvGraphicFramePr>
          <p:xfrm>
            <a:off x="2824004" y="1824571"/>
            <a:ext cx="4321175" cy="31432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7414" name="TextBox 15"/>
            <p:cNvSpPr txBox="1">
              <a:spLocks noChangeArrowheads="1"/>
            </p:cNvSpPr>
            <p:nvPr/>
          </p:nvSpPr>
          <p:spPr bwMode="auto">
            <a:xfrm>
              <a:off x="3505547" y="1403138"/>
              <a:ext cx="2484437" cy="60498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ndar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ndar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ndar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ndar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ndar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dirty="0">
                  <a:solidFill>
                    <a:srgbClr val="0000FF"/>
                  </a:solidFill>
                </a:rPr>
                <a:t>Количество спасенных</a:t>
              </a:r>
            </a:p>
          </p:txBody>
        </p:sp>
      </p:grpSp>
      <p:pic>
        <p:nvPicPr>
          <p:cNvPr id="9" name="Рисунок 8" descr="эмблема мку - 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07560" y="35768"/>
            <a:ext cx="800944" cy="800944"/>
          </a:xfrm>
          <a:prstGeom prst="rect">
            <a:avLst/>
          </a:prstGeom>
        </p:spPr>
      </p:pic>
      <p:pic>
        <p:nvPicPr>
          <p:cNvPr id="10" name="Рисунок 9" descr="Изображение 05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5776" y="190462"/>
            <a:ext cx="2340000" cy="1755000"/>
          </a:xfrm>
          <a:prstGeom prst="rect">
            <a:avLst/>
          </a:prstGeom>
        </p:spPr>
      </p:pic>
      <p:pic>
        <p:nvPicPr>
          <p:cNvPr id="12" name="Рисунок 11" descr="Изображение 05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1149" y="4905968"/>
            <a:ext cx="2340000" cy="1835400"/>
          </a:xfrm>
          <a:prstGeom prst="rect">
            <a:avLst/>
          </a:prstGeom>
        </p:spPr>
      </p:pic>
      <p:pic>
        <p:nvPicPr>
          <p:cNvPr id="13" name="Рисунок 12" descr="Изображение 058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68701" y="667958"/>
            <a:ext cx="2160488" cy="1620366"/>
          </a:xfrm>
          <a:prstGeom prst="rect">
            <a:avLst/>
          </a:prstGeom>
        </p:spPr>
      </p:pic>
      <p:pic>
        <p:nvPicPr>
          <p:cNvPr id="14" name="Рисунок 13" descr="Изображение 063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441028" y="4905967"/>
            <a:ext cx="2340000" cy="1835399"/>
          </a:xfrm>
          <a:prstGeom prst="rect">
            <a:avLst/>
          </a:prstGeom>
        </p:spPr>
      </p:pic>
      <p:pic>
        <p:nvPicPr>
          <p:cNvPr id="15" name="Рисунок 14" descr="Изображение 078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275856" y="4905968"/>
            <a:ext cx="2555776" cy="1835400"/>
          </a:xfrm>
          <a:prstGeom prst="rect">
            <a:avLst/>
          </a:prstGeom>
        </p:spPr>
      </p:pic>
      <p:sp>
        <p:nvSpPr>
          <p:cNvPr id="1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494463"/>
            <a:ext cx="2133600" cy="363537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 lIns="100736" tIns="50369" rIns="100736" bIns="50369"/>
          <a:lstStyle/>
          <a:p>
            <a:pPr>
              <a:defRPr/>
            </a:pP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en-U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Группа 19">
            <a:extLst>
              <a:ext uri="{FF2B5EF4-FFF2-40B4-BE49-F238E27FC236}">
                <a16:creationId xmlns="" xmlns:a16="http://schemas.microsoft.com/office/drawing/2014/main" id="{DCEC0467-5108-4995-A9D0-0A42EE120B59}"/>
              </a:ext>
            </a:extLst>
          </p:cNvPr>
          <p:cNvGrpSpPr/>
          <p:nvPr/>
        </p:nvGrpSpPr>
        <p:grpSpPr>
          <a:xfrm>
            <a:off x="452130" y="2288324"/>
            <a:ext cx="4321175" cy="2231672"/>
            <a:chOff x="2411760" y="1412776"/>
            <a:chExt cx="4321175" cy="3655566"/>
          </a:xfrm>
        </p:grpSpPr>
        <p:graphicFrame>
          <p:nvGraphicFramePr>
            <p:cNvPr id="21" name="Диаграмма 18">
              <a:extLst>
                <a:ext uri="{FF2B5EF4-FFF2-40B4-BE49-F238E27FC236}">
                  <a16:creationId xmlns="" xmlns:a16="http://schemas.microsoft.com/office/drawing/2014/main" id="{132FE673-9410-4270-8DD3-A93E337B6E5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3220693"/>
                </p:ext>
              </p:extLst>
            </p:nvPr>
          </p:nvGraphicFramePr>
          <p:xfrm>
            <a:off x="2411760" y="1925092"/>
            <a:ext cx="4321175" cy="31432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  <p:sp>
          <p:nvSpPr>
            <p:cNvPr id="22" name="TextBox 15">
              <a:extLst>
                <a:ext uri="{FF2B5EF4-FFF2-40B4-BE49-F238E27FC236}">
                  <a16:creationId xmlns="" xmlns:a16="http://schemas.microsoft.com/office/drawing/2014/main" id="{237C16BF-D0D3-4C3E-829A-DCF0AA0552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8561" y="1412776"/>
              <a:ext cx="2484437" cy="36830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ndar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ndar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ndar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ndar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ndar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dirty="0">
                  <a:solidFill>
                    <a:srgbClr val="0000FF"/>
                  </a:solidFill>
                </a:rPr>
                <a:t>Количество погибших</a:t>
              </a:r>
            </a:p>
          </p:txBody>
        </p:sp>
      </p:grpSp>
    </p:spTree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Бочкарёв</dc:creator>
  <cp:lastModifiedBy>baranov</cp:lastModifiedBy>
  <cp:revision>269</cp:revision>
  <cp:lastPrinted>2017-12-26T13:23:00Z</cp:lastPrinted>
  <dcterms:created xsi:type="dcterms:W3CDTF">2017-08-02T06:43:00Z</dcterms:created>
  <dcterms:modified xsi:type="dcterms:W3CDTF">2018-07-05T15:36:27Z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1049-10.1.0.5652</vt:lpwstr>
  </property>
</Properties>
</file>