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spPr>
            <a:solidFill>
              <a:srgbClr val="fe8637"/>
            </a:solidFill>
            <a:ln w="0"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fe8637"/>
                  </a:gs>
                  <a:gs pos="100000">
                    <a:srgbClr val="feb687"/>
                  </a:gs>
                </a:gsLst>
                <a:lin ang="5400000"/>
              </a:gra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gradFill>
                <a:gsLst>
                  <a:gs pos="0">
                    <a:srgbClr val="7598d9"/>
                  </a:gs>
                  <a:gs pos="100000">
                    <a:srgbClr val="acc1e8"/>
                  </a:gs>
                </a:gsLst>
                <a:lin ang="5400000"/>
              </a:gra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gradFill>
                <a:gsLst>
                  <a:gs pos="0">
                    <a:srgbClr val="b32c16"/>
                  </a:gs>
                  <a:gs pos="100000">
                    <a:srgbClr val="eb6e5a"/>
                  </a:gs>
                </a:gsLst>
                <a:lin ang="5400000"/>
              </a:gra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gradFill>
                <a:gsLst>
                  <a:gs pos="0">
                    <a:srgbClr val="f5cd2d"/>
                  </a:gs>
                  <a:gs pos="100000">
                    <a:srgbClr val="f9e181"/>
                  </a:gs>
                </a:gsLst>
                <a:lin ang="5400000"/>
              </a:gradFill>
              <a:ln w="19080">
                <a:solidFill>
                  <a:srgbClr val="ffffff"/>
                </a:solidFill>
                <a:round/>
              </a:ln>
            </c:spPr>
          </c:dPt>
          <c:dPt>
            <c:idx val="4"/>
            <c:spPr>
              <a:gradFill>
                <a:gsLst>
                  <a:gs pos="0">
                    <a:srgbClr val="aebad5"/>
                  </a:gs>
                  <a:gs pos="100000">
                    <a:srgbClr val="ced6e6"/>
                  </a:gs>
                </a:gsLst>
                <a:lin ang="5400000"/>
              </a:gra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0.0%" sourceLinked="0"/>
            <c:dLbl>
              <c:idx val="0"/>
              <c:numFmt formatCode="0.0%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entury Schoolbook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%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entury Schoolbook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0.0%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entury Schoolbook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0.0%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entury Schoolbook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0.0%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entury Schoolbook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entury Schoolbook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5"/>
                <c:pt idx="0">
                  <c:v>Широко распространена;</c:v>
                </c:pt>
                <c:pt idx="1">
                  <c:v>Распространена, но не больше, чем везде;</c:v>
                </c:pt>
                <c:pt idx="2">
                  <c:v>Распространена, но меньше, чем везде;</c:v>
                </c:pt>
                <c:pt idx="3">
                  <c:v>Совсем не распространена;</c:v>
                </c:pt>
                <c:pt idx="4">
                  <c:v>Затрудняюсь ответить.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0.0965</c:v>
                </c:pt>
                <c:pt idx="1">
                  <c:v>0.337</c:v>
                </c:pt>
                <c:pt idx="2">
                  <c:v>0.1885</c:v>
                </c:pt>
                <c:pt idx="3">
                  <c:v>0.07</c:v>
                </c:pt>
                <c:pt idx="4">
                  <c:v>0.308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648061112169565"/>
          <c:y val="0.197837849888024"/>
          <c:w val="0.350391812144569"/>
          <c:h val="0.632172083218824"/>
        </c:manualLayout>
      </c:layout>
      <c:overlay val="0"/>
      <c:spPr>
        <a:solidFill>
          <a:srgbClr val="ffffff">
            <a:alpha val="50000"/>
          </a:srgbClr>
        </a:solidFill>
        <a:ln w="0">
          <a:noFill/>
        </a:ln>
      </c:spPr>
      <c:txPr>
        <a:bodyPr/>
        <a:lstStyle/>
        <a:p>
          <a:pPr>
            <a:defRPr b="0" sz="1600" spc="-1" strike="noStrike">
              <a:solidFill>
                <a:srgbClr val="595959"/>
              </a:solidFill>
              <a:latin typeface="Century Schoolbook"/>
            </a:defRPr>
          </a:pPr>
        </a:p>
      </c:txPr>
    </c:legend>
    <c:plotVisOnly val="1"/>
    <c:dispBlanksAs val="gap"/>
  </c:chart>
  <c:spPr>
    <a:pattFill prst="ltDnDiag">
      <a:fgClr>
        <a:srgbClr val="ffffff"/>
      </a:fgClr>
      <a:bgClr>
        <a:srgbClr val="e6e6e6"/>
      </a:bgClr>
    </a:pattFill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spPr>
            <a:solidFill>
              <a:srgbClr val="fe8637"/>
            </a:solidFill>
            <a:ln w="0"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fe8637"/>
                  </a:gs>
                  <a:gs pos="100000">
                    <a:srgbClr val="feb687"/>
                  </a:gs>
                </a:gsLst>
                <a:lin ang="5400000"/>
              </a:gra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gradFill>
                <a:gsLst>
                  <a:gs pos="0">
                    <a:srgbClr val="7598d9"/>
                  </a:gs>
                  <a:gs pos="100000">
                    <a:srgbClr val="acc1e8"/>
                  </a:gs>
                </a:gsLst>
                <a:lin ang="5400000"/>
              </a:gra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gradFill>
                <a:gsLst>
                  <a:gs pos="0">
                    <a:srgbClr val="b32c16"/>
                  </a:gs>
                  <a:gs pos="100000">
                    <a:srgbClr val="eb6e5a"/>
                  </a:gs>
                </a:gsLst>
                <a:lin ang="5400000"/>
              </a:gra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0.0" sourceLinked="0"/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entury Schoolbook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entury Schoolbook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0.0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entury Schoolbook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entury Schoolbook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3"/>
                <c:pt idx="0">
                  <c:v>Да, это серьезная проблема для нашей страны</c:v>
                </c:pt>
                <c:pt idx="1">
                  <c:v>Нет. Данная проблема не столь серьезна по сравнению с другими</c:v>
                </c:pt>
                <c:pt idx="2">
                  <c:v>Проблема наркомании меня не волнует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43.6</c:v>
                </c:pt>
                <c:pt idx="1">
                  <c:v>48.05</c:v>
                </c:pt>
                <c:pt idx="2">
                  <c:v>8.3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660403387162589"/>
          <c:y val="0.274367975630335"/>
          <c:w val="0.329706745979419"/>
          <c:h val="0.496548056221981"/>
        </c:manualLayout>
      </c:layout>
      <c:overlay val="0"/>
      <c:spPr>
        <a:solidFill>
          <a:srgbClr val="ffffff">
            <a:alpha val="50000"/>
          </a:srgbClr>
        </a:solidFill>
        <a:ln w="0">
          <a:noFill/>
        </a:ln>
      </c:spPr>
      <c:txPr>
        <a:bodyPr/>
        <a:lstStyle/>
        <a:p>
          <a:pPr>
            <a:defRPr b="0" sz="1600" spc="-1" strike="noStrike">
              <a:solidFill>
                <a:srgbClr val="595959"/>
              </a:solidFill>
              <a:latin typeface="Century Schoolbook"/>
            </a:defRPr>
          </a:pPr>
        </a:p>
      </c:txPr>
    </c:legend>
    <c:plotVisOnly val="1"/>
    <c:dispBlanksAs val="gap"/>
  </c:chart>
  <c:spPr>
    <a:pattFill prst="ltDnDiag">
      <a:fgClr>
        <a:srgbClr val="ffffff"/>
      </a:fgClr>
      <a:bgClr>
        <a:srgbClr val="e6e6e6"/>
      </a:bgClr>
    </a:pattFill>
    <a:ln w="9360">
      <a:solidFill>
        <a:srgbClr val="d9d9d9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spPr>
            <a:solidFill>
              <a:srgbClr val="fe8637"/>
            </a:solidFill>
            <a:ln w="0"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fe8637"/>
                  </a:gs>
                  <a:gs pos="100000">
                    <a:srgbClr val="feb687"/>
                  </a:gs>
                </a:gsLst>
                <a:lin ang="5400000"/>
              </a:gra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gradFill>
                <a:gsLst>
                  <a:gs pos="0">
                    <a:srgbClr val="7598d9"/>
                  </a:gs>
                  <a:gs pos="100000">
                    <a:srgbClr val="acc1e8"/>
                  </a:gs>
                </a:gsLst>
                <a:lin ang="5400000"/>
              </a:gra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gradFill>
                <a:gsLst>
                  <a:gs pos="0">
                    <a:srgbClr val="b32c16"/>
                  </a:gs>
                  <a:gs pos="100000">
                    <a:srgbClr val="eb6e5a"/>
                  </a:gs>
                </a:gsLst>
                <a:lin ang="5400000"/>
              </a:gradFill>
              <a:ln w="19080">
                <a:solidFill>
                  <a:srgbClr val="ffffff"/>
                </a:solidFill>
                <a:round/>
              </a:ln>
            </c:spPr>
          </c:dPt>
          <c:dLbls>
            <c:numFmt formatCode="0.0%" sourceLinked="0"/>
            <c:dLbl>
              <c:idx val="0"/>
              <c:numFmt formatCode="0.0%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entury Schoolbook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%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entury Schoolbook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0.0%" sourceLinked="0"/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404040"/>
                      </a:solidFill>
                      <a:latin typeface="Century Schoolbook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197" spc="-1" strike="noStrike">
                    <a:solidFill>
                      <a:srgbClr val="404040"/>
                    </a:solidFill>
                    <a:latin typeface="Century Schoolbook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3"/>
                <c:pt idx="0">
                  <c:v>Из личного опыта;</c:v>
                </c:pt>
                <c:pt idx="1">
                  <c:v>Из опыта друзей, знакомых;</c:v>
                </c:pt>
                <c:pt idx="2">
                  <c:v>Из информации в СМИ, сети Интернет.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0.077</c:v>
                </c:pt>
                <c:pt idx="1">
                  <c:v>0.1585</c:v>
                </c:pt>
                <c:pt idx="2">
                  <c:v>0.7645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68455003533623"/>
          <c:y val="0.25923779031767"/>
          <c:w val="0.313955309820177"/>
          <c:h val="0.325769719670397"/>
        </c:manualLayout>
      </c:layout>
      <c:overlay val="0"/>
      <c:spPr>
        <a:solidFill>
          <a:srgbClr val="ffffff">
            <a:alpha val="50000"/>
          </a:srgbClr>
        </a:solidFill>
        <a:ln w="0">
          <a:noFill/>
        </a:ln>
      </c:spPr>
      <c:txPr>
        <a:bodyPr/>
        <a:lstStyle/>
        <a:p>
          <a:pPr>
            <a:defRPr b="0" sz="1600" spc="-1" strike="noStrike">
              <a:solidFill>
                <a:srgbClr val="595959"/>
              </a:solidFill>
              <a:latin typeface="Century Schoolbook"/>
            </a:defRPr>
          </a:pPr>
        </a:p>
      </c:txPr>
    </c:legend>
    <c:plotVisOnly val="1"/>
    <c:dispBlanksAs val="gap"/>
  </c:chart>
  <c:spPr>
    <a:pattFill prst="ltDnDiag">
      <a:fgClr>
        <a:srgbClr val="ffffff"/>
      </a:fgClr>
      <a:bgClr>
        <a:srgbClr val="e6e6e6"/>
      </a:bgClr>
    </a:pattFill>
    <a:ln w="9360">
      <a:solidFill>
        <a:srgbClr val="d9d9d9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spPr>
            <a:solidFill>
              <a:srgbClr val="fe8637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Century Schoolbook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Слабость профилактической работы</c:v>
                </c:pt>
                <c:pt idx="1">
                  <c:v>Плохая работа правоохранительных органов</c:v>
                </c:pt>
                <c:pt idx="2">
                  <c:v>Влияние массовой культуры и СМИ</c:v>
                </c:pt>
                <c:pt idx="3">
                  <c:v>Безработица, экономические проблемы</c:v>
                </c:pt>
                <c:pt idx="4">
                  <c:v>Излишняя свобода, отсутствие организованного досуга</c:v>
                </c:pt>
                <c:pt idx="5">
                  <c:v>Влияние наркобизнеса, доступность наркотиков</c:v>
                </c:pt>
                <c:pt idx="6">
                  <c:v>Неудовлетворенность жизнью, социальное неблагополучие</c:v>
                </c:pt>
                <c:pt idx="7">
                  <c:v>Моральная деградация общества, вседозволенность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5.25085416292034</c:v>
                </c:pt>
                <c:pt idx="1">
                  <c:v>6.18593778097465</c:v>
                </c:pt>
                <c:pt idx="2">
                  <c:v>9.58460708505664</c:v>
                </c:pt>
                <c:pt idx="3">
                  <c:v>10.2139902895163</c:v>
                </c:pt>
                <c:pt idx="4">
                  <c:v>11.9762632620032</c:v>
                </c:pt>
                <c:pt idx="5">
                  <c:v>17.1731702931128</c:v>
                </c:pt>
                <c:pt idx="6">
                  <c:v>19.1152670383025</c:v>
                </c:pt>
                <c:pt idx="7">
                  <c:v>20.4999100881136</c:v>
                </c:pt>
              </c:numCache>
            </c:numRef>
          </c:val>
        </c:ser>
        <c:gapWidth val="65"/>
        <c:overlap val="0"/>
        <c:axId val="23962007"/>
        <c:axId val="66275142"/>
      </c:barChart>
      <c:catAx>
        <c:axId val="2396200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80">
            <a:solidFill>
              <a:srgbClr val="404040"/>
            </a:solidFill>
            <a:round/>
          </a:ln>
        </c:spPr>
        <c:txPr>
          <a:bodyPr/>
          <a:lstStyle/>
          <a:p>
            <a:pPr>
              <a:defRPr b="0" sz="1050" spc="-1" strike="noStrike">
                <a:solidFill>
                  <a:srgbClr val="404040"/>
                </a:solidFill>
                <a:latin typeface="Century Schoolbook"/>
              </a:defRPr>
            </a:pPr>
          </a:p>
        </c:txPr>
        <c:crossAx val="66275142"/>
        <c:crosses val="autoZero"/>
        <c:auto val="1"/>
        <c:lblAlgn val="ctr"/>
        <c:lblOffset val="100"/>
        <c:noMultiLvlLbl val="0"/>
      </c:catAx>
      <c:valAx>
        <c:axId val="66275142"/>
        <c:scaling>
          <c:orientation val="minMax"/>
        </c:scaling>
        <c:delete val="0"/>
        <c:axPos val="l"/>
        <c:majorGridlines>
          <c:spPr>
            <a:ln w="9360">
              <a:solidFill>
                <a:srgbClr val="bfbfbf">
                  <a:alpha val="36000"/>
                </a:srgbClr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404040"/>
                </a:solidFill>
                <a:latin typeface="Century Schoolbook"/>
              </a:defRPr>
            </a:pPr>
          </a:p>
        </c:txPr>
        <c:crossAx val="23962007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bar"/>
        <c:grouping val="clustered"/>
        <c:varyColors val="0"/>
        <c:ser>
          <c:idx val="0"/>
          <c:order val="0"/>
          <c:spPr>
            <a:solidFill>
              <a:srgbClr val="fe8637">
                <a:alpha val="85000"/>
              </a:srgbClr>
            </a:solidFill>
            <a:ln w="9360">
              <a:solidFill>
                <a:srgbClr val="ffffff">
                  <a:alpha val="50000"/>
                </a:srgbClr>
              </a:solidFill>
              <a:round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Century Schoolbook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Другое (впишите)</c:v>
                </c:pt>
                <c:pt idx="1">
                  <c:v>Специальные концерты, фестивали</c:v>
                </c:pt>
                <c:pt idx="2">
                  <c:v>Публикации в Интернете, специализированные сайты</c:v>
                </c:pt>
                <c:pt idx="3">
                  <c:v>Тематические программы и фильмы на телевидении</c:v>
                </c:pt>
                <c:pt idx="4">
                  <c:v>Лекции и беседы в учебных заведениях</c:v>
                </c:pt>
                <c:pt idx="5">
                  <c:v>Принудительное лечение наркоманов</c:v>
                </c:pt>
                <c:pt idx="6">
                  <c:v>Повышение доступности помощи психологов, психотерапевтов</c:v>
                </c:pt>
                <c:pt idx="7">
                  <c:v>Физкультурные и спортивные мероприятия</c:v>
                </c:pt>
                <c:pt idx="8">
                  <c:v>Выступления бывших наркоманов</c:v>
                </c:pt>
                <c:pt idx="9">
                  <c:v>Ужесточение мер наказания за наркопреступления</c:v>
                </c:pt>
                <c:pt idx="10">
                  <c:v>Расширение работы с молодежью</c:v>
                </c:pt>
                <c:pt idx="11">
                  <c:v>Беседы специалистов-наркологов с родителями учащихся, студентов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0.8</c:v>
                </c:pt>
                <c:pt idx="1">
                  <c:v>13.8</c:v>
                </c:pt>
                <c:pt idx="2">
                  <c:v>21.65</c:v>
                </c:pt>
                <c:pt idx="3">
                  <c:v>22.9</c:v>
                </c:pt>
                <c:pt idx="4">
                  <c:v>34.1</c:v>
                </c:pt>
                <c:pt idx="5">
                  <c:v>34.2</c:v>
                </c:pt>
                <c:pt idx="6">
                  <c:v>39.7</c:v>
                </c:pt>
                <c:pt idx="7">
                  <c:v>39.9</c:v>
                </c:pt>
                <c:pt idx="8">
                  <c:v>41.65</c:v>
                </c:pt>
                <c:pt idx="9">
                  <c:v>43</c:v>
                </c:pt>
                <c:pt idx="10">
                  <c:v>48.05</c:v>
                </c:pt>
                <c:pt idx="11">
                  <c:v>52.05</c:v>
                </c:pt>
              </c:numCache>
            </c:numRef>
          </c:val>
        </c:ser>
        <c:gapWidth val="65"/>
        <c:overlap val="0"/>
        <c:axId val="27388894"/>
        <c:axId val="15815427"/>
      </c:barChart>
      <c:catAx>
        <c:axId val="2738889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80">
            <a:solidFill>
              <a:srgbClr val="404040"/>
            </a:solidFill>
            <a:round/>
          </a:ln>
        </c:spPr>
        <c:txPr>
          <a:bodyPr/>
          <a:lstStyle/>
          <a:p>
            <a:pPr>
              <a:defRPr b="0" sz="1100" spc="-1" strike="noStrike">
                <a:solidFill>
                  <a:srgbClr val="404040"/>
                </a:solidFill>
                <a:latin typeface="Century Schoolbook"/>
              </a:defRPr>
            </a:pPr>
          </a:p>
        </c:txPr>
        <c:crossAx val="15815427"/>
        <c:crosses val="autoZero"/>
        <c:auto val="1"/>
        <c:lblAlgn val="ctr"/>
        <c:lblOffset val="100"/>
        <c:noMultiLvlLbl val="0"/>
      </c:catAx>
      <c:valAx>
        <c:axId val="15815427"/>
        <c:scaling>
          <c:orientation val="minMax"/>
        </c:scaling>
        <c:delete val="0"/>
        <c:axPos val="l"/>
        <c:majorGridlines>
          <c:spPr>
            <a:ln w="9360">
              <a:solidFill>
                <a:srgbClr val="bfbfbf">
                  <a:alpha val="36000"/>
                </a:srgbClr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404040"/>
                </a:solidFill>
                <a:latin typeface="Century Schoolbook"/>
              </a:defRPr>
            </a:pPr>
          </a:p>
        </c:txPr>
        <c:crossAx val="27388894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14CC939-C699-4015-A219-58D68F0E3438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Номер слайда 3"/>
          <p:cNvSpPr/>
          <p:nvPr/>
        </p:nvSpPr>
        <p:spPr>
          <a:xfrm>
            <a:off x="3884760" y="8685720"/>
            <a:ext cx="2971440" cy="457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4320" rIns="94320" tIns="47160" bIns="47160" anchor="b">
            <a:noAutofit/>
          </a:bodyPr>
          <a:p>
            <a:pPr algn="r" defTabSz="914400">
              <a:lnSpc>
                <a:spcPct val="100000"/>
              </a:lnSpc>
            </a:pPr>
            <a:fld id="{D2CDDFEF-81CE-4F2E-BD8F-63754C0355E6}" type="slidenum">
              <a:rPr b="0" lang="ru-RU" sz="1200" spc="-1" strike="noStrike">
                <a:solidFill>
                  <a:schemeClr val="dk1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Номер слайда 3"/>
          <p:cNvSpPr/>
          <p:nvPr/>
        </p:nvSpPr>
        <p:spPr>
          <a:xfrm>
            <a:off x="3884760" y="8685720"/>
            <a:ext cx="2971440" cy="457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4320" rIns="94320" tIns="47160" bIns="47160" anchor="b">
            <a:noAutofit/>
          </a:bodyPr>
          <a:p>
            <a:pPr algn="r" defTabSz="914400">
              <a:lnSpc>
                <a:spcPct val="100000"/>
              </a:lnSpc>
            </a:pPr>
            <a:fld id="{717741FA-7C59-403F-95DF-5660B880D80F}" type="slidenum">
              <a:rPr b="0" lang="ru-RU" sz="1200" spc="-1" strike="noStrike">
                <a:solidFill>
                  <a:schemeClr val="dk1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Номер слайда 3"/>
          <p:cNvSpPr/>
          <p:nvPr/>
        </p:nvSpPr>
        <p:spPr>
          <a:xfrm>
            <a:off x="3884760" y="8685720"/>
            <a:ext cx="2971440" cy="457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4320" rIns="94320" tIns="47160" bIns="47160" anchor="b">
            <a:noAutofit/>
          </a:bodyPr>
          <a:p>
            <a:pPr algn="r" defTabSz="914400">
              <a:lnSpc>
                <a:spcPct val="100000"/>
              </a:lnSpc>
            </a:pPr>
            <a:fld id="{3F793DC0-B03E-44B5-B1E8-8ED3D234DF7D}" type="slidenum">
              <a:rPr b="0" lang="ru-RU" sz="1200" spc="-1" strike="noStrike">
                <a:solidFill>
                  <a:schemeClr val="dk1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Номер слайда 3"/>
          <p:cNvSpPr/>
          <p:nvPr/>
        </p:nvSpPr>
        <p:spPr>
          <a:xfrm>
            <a:off x="3884760" y="8685720"/>
            <a:ext cx="2971440" cy="457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4320" rIns="94320" tIns="47160" bIns="47160" anchor="b">
            <a:noAutofit/>
          </a:bodyPr>
          <a:p>
            <a:pPr algn="r" defTabSz="914400">
              <a:lnSpc>
                <a:spcPct val="100000"/>
              </a:lnSpc>
            </a:pPr>
            <a:fld id="{B904E8EE-B828-4AA6-985C-06930CB39EE6}" type="slidenum">
              <a:rPr b="0" lang="ru-RU" sz="1200" spc="-1" strike="noStrike">
                <a:solidFill>
                  <a:schemeClr val="dk1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Номер слайда 3"/>
          <p:cNvSpPr/>
          <p:nvPr/>
        </p:nvSpPr>
        <p:spPr>
          <a:xfrm>
            <a:off x="3884760" y="8685720"/>
            <a:ext cx="2971440" cy="457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4320" rIns="94320" tIns="47160" bIns="47160" anchor="b">
            <a:noAutofit/>
          </a:bodyPr>
          <a:p>
            <a:pPr algn="r" defTabSz="914400">
              <a:lnSpc>
                <a:spcPct val="100000"/>
              </a:lnSpc>
            </a:pPr>
            <a:fld id="{7B9FAB12-D893-43BB-AE85-02DBA616B37F}" type="slidenum">
              <a:rPr b="0" lang="ru-RU" sz="1200" spc="-1" strike="noStrike">
                <a:solidFill>
                  <a:schemeClr val="dk1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FA4644-5D0E-48F2-AD72-2F744F599C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33D20D6-6121-4B70-8FA9-2D3B15031D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E2646D56-5868-432A-9897-0D479E4EF7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5516289-B50E-48B2-8AC3-D139956A49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B20BC73-E1AD-42E6-8A3E-13F23BDD38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F3804CB-C854-4EFD-AD6E-A0D9D6E6A6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65FA87F-4ADC-46FD-9E30-238AF9BCA00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7A7241E-EBAA-4665-9F5F-B8348FA8BD4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03F6C8DD-F305-4160-9633-8D752926B4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D0B8EA4-11D9-4DF1-9EF8-02AA621DDFB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266F824-8203-4573-A757-439CA62A532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2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3" name="Прямоугольник 9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4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" name="Овал 11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000" spc="-1" strike="noStrike" cap="small">
                <a:solidFill>
                  <a:schemeClr val="dk2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2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9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0" name="Прямоугольник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2" name="Прямоугольник 18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0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  <a:alpha val="7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7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150">
            <a:solidFill>
              <a:srgbClr val="fe8637">
                <a:tint val="20000"/>
                <a:alpha val="8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9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6" name="Прямая соединительная линия 15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575">
            <a:solidFill>
              <a:srgbClr val="fe8637">
                <a:tint val="60000"/>
                <a:alpha val="82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7" name="Прямая соединительная линия 14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525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8" name="Прямая соединительная линия 21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9" name="Прямоугольник 26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20" name="Овал 20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21" name="Овал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22" name="Овал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23" name="Овал 25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24" name="Овал 24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3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ru-RU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2CA3EE3F-755B-4CDD-BD06-D78B79BC8639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42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43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44" name="Прямоугольник 9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45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46" name="Овал 11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47" name="Прямая соединительная линия 9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 rot="5400000">
            <a:off x="3371760" y="3200400"/>
            <a:ext cx="630900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000" spc="-1" strike="noStrike" cap="small">
                <a:solidFill>
                  <a:schemeClr val="dk2"/>
                </a:solidFill>
                <a:latin typeface="Century Schoolbook"/>
              </a:rPr>
              <a:t>Образец заголовка</a:t>
            </a:r>
            <a:endParaRPr b="0" lang="ru-RU" sz="20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12280" y="274320"/>
            <a:ext cx="1526760" cy="498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Century Schoolbook"/>
              </a:rPr>
              <a:t>Образец текста</a:t>
            </a:r>
            <a:endParaRPr b="0" lang="ru-RU" sz="12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50" name="Прямая соединительная линия 7"/>
          <p:cNvSpPr/>
          <p:nvPr/>
        </p:nvSpPr>
        <p:spPr>
          <a:xfrm>
            <a:off x="62481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51" name="Прямая соединительная линия 8"/>
          <p:cNvSpPr/>
          <p:nvPr/>
        </p:nvSpPr>
        <p:spPr>
          <a:xfrm>
            <a:off x="6192000" y="0"/>
            <a:ext cx="360" cy="6858000"/>
          </a:xfrm>
          <a:prstGeom prst="line">
            <a:avLst/>
          </a:prstGeom>
          <a:ln w="1270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52" name="Прямая соединительная линия 10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53" name="Прямоугольник 1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54" name="Прямая соединительная линия 12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55" name="Овал 13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04920" y="274320"/>
            <a:ext cx="5638320" cy="6327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chemeClr val="dk1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  <a:p>
            <a:pPr lvl="1" marL="640080" indent="-27432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chemeClr val="dk1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chemeClr val="dk1"/>
              </a:solidFill>
              <a:latin typeface="Century Schoolbook"/>
            </a:endParaRPr>
          </a:p>
          <a:p>
            <a:pPr lvl="2" marL="914400" indent="-18288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3" marL="1188720" indent="-18288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4" marL="1463040" indent="-18288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chemeClr val="dk1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dt" idx="28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sldNum" idx="29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ru-RU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E289FC72-E171-4AB2-9D55-48FA59BE2EA2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ftr" idx="30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61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62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63" name="Прямоугольник 9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64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65" name="Овал 11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66" name="Прямая соединительная линия 8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67" name="Овал 12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 rot="5400000">
            <a:off x="3350160" y="3200400"/>
            <a:ext cx="630900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000" spc="-1" strike="noStrike" cap="small">
                <a:solidFill>
                  <a:schemeClr val="dk2"/>
                </a:solidFill>
                <a:latin typeface="Century Schoolbook"/>
              </a:rPr>
              <a:t>Образец заголовка</a:t>
            </a:r>
            <a:endParaRPr b="0" lang="ru-RU" sz="20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171840" cy="6857640"/>
          </a:xfrm>
          <a:prstGeom prst="rect">
            <a:avLst/>
          </a:prstGeom>
          <a:solidFill>
            <a:schemeClr val="lt2"/>
          </a:solidFill>
          <a:ln w="127080">
            <a:noFill/>
          </a:ln>
          <a:effectLst>
            <a:outerShdw dist="24840" dir="5400000" blurRad="50760" rotWithShape="0">
              <a:srgbClr val="000000">
                <a:alpha val="40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lt1"/>
                </a:solidFill>
                <a:latin typeface="Century Schoolbook"/>
              </a:rPr>
              <a:t>Вставка рисунка</a:t>
            </a:r>
            <a:endParaRPr b="0" lang="ru-RU" sz="32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765840" y="264960"/>
            <a:ext cx="1523520" cy="4955760"/>
          </a:xfrm>
          <a:prstGeom prst="rect">
            <a:avLst/>
          </a:prstGeom>
          <a:noFill/>
          <a:ln w="0">
            <a:noFill/>
          </a:ln>
        </p:spPr>
        <p:txBody>
          <a:bodyPr numCol="1" spcCol="27432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99"/>
              </a:spcBef>
              <a:spcAft>
                <a:spcPts val="400"/>
              </a:spcAft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/>
                </a:solidFill>
                <a:latin typeface="Century Schoolbook"/>
              </a:rPr>
              <a:t>Образец текста</a:t>
            </a:r>
            <a:endParaRPr b="0" lang="ru-RU" sz="12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71" name="Прямая соединительная линия 9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72" name="Прямоугольник 10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73" name="Прямая соединительная линия 11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74" name="Прямая соединительная линия 18"/>
          <p:cNvSpPr/>
          <p:nvPr/>
        </p:nvSpPr>
        <p:spPr>
          <a:xfrm>
            <a:off x="62481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75" name="Прямая соединительная линия 19"/>
          <p:cNvSpPr/>
          <p:nvPr/>
        </p:nvSpPr>
        <p:spPr>
          <a:xfrm>
            <a:off x="6192000" y="0"/>
            <a:ext cx="360" cy="6858000"/>
          </a:xfrm>
          <a:prstGeom prst="line">
            <a:avLst/>
          </a:prstGeom>
          <a:ln w="1270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dt" idx="31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sldNum" idx="32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ru-RU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BFE6C78F-A43C-4F47-BDBE-C45D31EF8CD9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 type="ftr" idx="33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29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30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31" name="Прямоугольник 9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32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33" name="Овал 1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00" spc="-1" strike="noStrike" cap="small">
                <a:solidFill>
                  <a:schemeClr val="dk2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chemeClr val="dk1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  <a:p>
            <a:pPr lvl="1" marL="640080" indent="-27432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chemeClr val="dk1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chemeClr val="dk1"/>
              </a:solidFill>
              <a:latin typeface="Century Schoolbook"/>
            </a:endParaRPr>
          </a:p>
          <a:p>
            <a:pPr lvl="2" marL="914400" indent="-18288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3" marL="1188720" indent="-18288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4" marL="1463040" indent="-18288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chemeClr val="dk1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4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ftr" idx="5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sldNum" idx="6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ru-RU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72EA0DE1-9991-457E-B06B-BC6DAE938079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0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1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2" name="Прямоугольник 9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43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4" name="Овал 1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1676160" cy="58510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b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00" spc="-1" strike="noStrike" cap="small">
                <a:solidFill>
                  <a:schemeClr val="dk2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chemeClr val="dk1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  <a:p>
            <a:pPr lvl="1" marL="640080" indent="-27432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chemeClr val="dk1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chemeClr val="dk1"/>
              </a:solidFill>
              <a:latin typeface="Century Schoolbook"/>
            </a:endParaRPr>
          </a:p>
          <a:p>
            <a:pPr lvl="2" marL="914400" indent="-18288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3" marL="1188720" indent="-18288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4" marL="1463040" indent="-18288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chemeClr val="dk1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7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8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9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ru-RU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FF3179C2-E097-4E3C-BB64-D5C335136961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1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2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3" name="Прямоугольник 9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54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5" name="Овал 1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00" spc="-1" strike="noStrike" cap="small">
                <a:solidFill>
                  <a:schemeClr val="dk2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chemeClr val="dk1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  <a:p>
            <a:pPr lvl="1" marL="640080" indent="-27432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chemeClr val="dk1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chemeClr val="dk1"/>
              </a:solidFill>
              <a:latin typeface="Century Schoolbook"/>
            </a:endParaRPr>
          </a:p>
          <a:p>
            <a:pPr lvl="2" marL="914400" indent="-18288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3" marL="1188720" indent="-18288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4" marL="1463040" indent="-18288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chemeClr val="dk1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10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sldNum" idx="11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ru-RU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8B2B3351-05CD-4F82-AA35-29F3ED32EA5E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12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75f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64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65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66" name="Прямоугольник 9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67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68" name="Овал 11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000" spc="-1" strike="noStrike" cap="small">
                <a:solidFill>
                  <a:schemeClr val="dk2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137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chemeClr val="dk2"/>
                </a:solidFill>
                <a:latin typeface="Century Schoolbook"/>
              </a:rPr>
              <a:t>Образец текста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13"/>
          </p:nvPr>
        </p:nvSpPr>
        <p:spPr>
          <a:xfrm rot="5400000">
            <a:off x="7763760" y="1170360"/>
            <a:ext cx="2285640" cy="38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ftr" idx="14"/>
          </p:nvPr>
        </p:nvSpPr>
        <p:spPr>
          <a:xfrm rot="5400000">
            <a:off x="7077600" y="4178520"/>
            <a:ext cx="365724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Прямоугольник 8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74" name="Прямоугольник 9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75" name="Прямоугольник 10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76" name="Прямоугольник 11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77" name="Прямая соединительная линия 12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  <a:alpha val="7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78" name="Прямая соединительная линия 13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150">
            <a:solidFill>
              <a:srgbClr val="fe8637">
                <a:tint val="20000"/>
                <a:alpha val="8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79" name="Прямая соединительная линия 14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80" name="Прямая соединительная линия 15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575">
            <a:solidFill>
              <a:srgbClr val="fe8637">
                <a:tint val="60000"/>
                <a:alpha val="82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81" name="Прямая соединительная линия 16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525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82" name="Прямоугольник 17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83" name="Овал 18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84" name="Овал 19"/>
          <p:cNvSpPr/>
          <p:nvPr/>
        </p:nvSpPr>
        <p:spPr>
          <a:xfrm>
            <a:off x="1324800" y="4866840"/>
            <a:ext cx="641160" cy="64116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85" name="Овал 20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86" name="Овал 21"/>
          <p:cNvSpPr/>
          <p:nvPr/>
        </p:nvSpPr>
        <p:spPr>
          <a:xfrm>
            <a:off x="1664280" y="5791320"/>
            <a:ext cx="273960" cy="27396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87" name="Овал 22"/>
          <p:cNvSpPr/>
          <p:nvPr/>
        </p:nvSpPr>
        <p:spPr>
          <a:xfrm>
            <a:off x="1879200" y="4479840"/>
            <a:ext cx="365400" cy="36540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88" name="Прямая соединительная линия 25"/>
          <p:cNvSpPr/>
          <p:nvPr/>
        </p:nvSpPr>
        <p:spPr>
          <a:xfrm>
            <a:off x="909792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15"/>
          </p:nvPr>
        </p:nvSpPr>
        <p:spPr>
          <a:xfrm>
            <a:off x="1340640" y="4928760"/>
            <a:ext cx="609120" cy="51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ru-RU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4DE8627B-7284-4C19-B905-D3EB01387327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91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92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93" name="Прямоугольник 9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94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95" name="Овал 1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00" spc="-1" strike="noStrike" cap="small">
                <a:solidFill>
                  <a:schemeClr val="dk2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dt" idx="16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ftr" idx="17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sldNum" idx="18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ru-RU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DDBD610D-31CC-46DB-B937-B193708423BE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chemeClr val="dk1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  <a:p>
            <a:pPr lvl="1" marL="640080" indent="-27432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chemeClr val="dk1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chemeClr val="dk1"/>
              </a:solidFill>
              <a:latin typeface="Century Schoolbook"/>
            </a:endParaRPr>
          </a:p>
          <a:p>
            <a:pPr lvl="2" marL="914400" indent="-18288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3" marL="1188720" indent="-18288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4" marL="1463040" indent="-18288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chemeClr val="dk1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4270320" y="1600200"/>
            <a:ext cx="3657240" cy="457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chemeClr val="dk1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  <a:p>
            <a:pPr lvl="1" marL="640080" indent="-27432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chemeClr val="dk1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chemeClr val="dk1"/>
              </a:solidFill>
              <a:latin typeface="Century Schoolbook"/>
            </a:endParaRPr>
          </a:p>
          <a:p>
            <a:pPr lvl="2" marL="914400" indent="-18288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3" marL="1188720" indent="-18288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4" marL="1463040" indent="-18288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chemeClr val="dk1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06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07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08" name="Прямоугольник 9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09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10" name="Овал 1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75434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00" spc="-1" strike="noStrike" cap="small">
                <a:solidFill>
                  <a:schemeClr val="dk2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dt" idx="19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ftr" idx="20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sldNum" idx="21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ru-RU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ACEE1AEF-940D-44DF-8422-40978B24DB57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362320"/>
            <a:ext cx="3657240" cy="38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chemeClr val="dk1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  <a:p>
            <a:pPr lvl="1" marL="640080" indent="-27432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chemeClr val="dk1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chemeClr val="dk1"/>
              </a:solidFill>
              <a:latin typeface="Century Schoolbook"/>
            </a:endParaRPr>
          </a:p>
          <a:p>
            <a:pPr lvl="2" marL="914400" indent="-18288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3" marL="1188720" indent="-18288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4" marL="1463040" indent="-18288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chemeClr val="dk1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4371840" y="2362320"/>
            <a:ext cx="3657240" cy="388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chemeClr val="dk1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  <a:p>
            <a:pPr lvl="1" marL="640080" indent="-27432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chemeClr val="dk1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chemeClr val="dk1"/>
              </a:solidFill>
              <a:latin typeface="Century Schoolbook"/>
            </a:endParaRPr>
          </a:p>
          <a:p>
            <a:pPr lvl="2" marL="914400" indent="-18288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3" marL="1188720" indent="-18288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4" marL="1463040" indent="-18288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chemeClr val="dk1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17" name="Текст 11"/>
          <p:cNvSpPr/>
          <p:nvPr/>
        </p:nvSpPr>
        <p:spPr>
          <a:xfrm>
            <a:off x="457200" y="1569600"/>
            <a:ext cx="3657240" cy="658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entury Schoolbook"/>
              </a:rPr>
              <a:t>Образец текста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Текст 13"/>
          <p:cNvSpPr/>
          <p:nvPr/>
        </p:nvSpPr>
        <p:spPr>
          <a:xfrm>
            <a:off x="4343400" y="1569600"/>
            <a:ext cx="3657240" cy="658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entury Schoolbook"/>
              </a:rPr>
              <a:t>Образец текста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20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21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22" name="Прямоугольник 9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23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24" name="Овал 1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000" spc="-1" strike="noStrike" cap="small">
                <a:solidFill>
                  <a:schemeClr val="dk2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dt" idx="22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23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ru-RU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06FE9214-6F11-44FA-BD03-ED72673C60B7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24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8637">
                <a:tint val="60000"/>
                <a:alpha val="93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31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8637">
                <a:tint val="6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32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33" name="Прямоугольник 9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34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35" name="Овал 1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fe8637"/>
          </a:solidFill>
          <a:ln w="38100">
            <a:noFill/>
          </a:ln>
          <a:effectLst>
            <a:outerShdw blurRad="5076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Schoolbook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dt" idx="25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Century School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Century Schoolbook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ftr" idx="26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 idx="27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1" lang="ru-RU" sz="1400" spc="-1" strike="noStrike">
                <a:solidFill>
                  <a:srgbClr val="ffffff"/>
                </a:solidFill>
                <a:latin typeface="Century Schoolbook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7FA96535-C4D7-4C16-A8B5-BDF23D6DBF48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entury Schoolbook"/>
              </a:rPr>
              <a:t>Для правки структуры щёлкните мышью</a:t>
            </a:r>
            <a:endParaRPr b="0" lang="ru-RU" sz="2400" spc="-1" strike="noStrike">
              <a:solidFill>
                <a:schemeClr val="dk1"/>
              </a:solidFill>
              <a:latin typeface="Century School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entury Schoolbook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entury School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chemeClr val="dk1"/>
                </a:solidFill>
                <a:latin typeface="Century Schoolbook"/>
              </a:rPr>
              <a:t>Четвёртый уровень структуры</a:t>
            </a:r>
            <a:endParaRPr b="0" lang="ru-RU" sz="1600" spc="-1" strike="noStrike">
              <a:solidFill>
                <a:schemeClr val="dk1"/>
              </a:solidFill>
              <a:latin typeface="Century School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entury Schoolbook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entury School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entury Schoolbook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entury School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entury Schoolbook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chart" Target="../charts/chart3.xml"/><Relationship Id="rId3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chart" Target="../charts/chart4.xml"/><Relationship Id="rId3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chart" Target="../charts/chart5.xml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Рисунок 4" descr=""/>
          <p:cNvPicPr/>
          <p:nvPr/>
        </p:nvPicPr>
        <p:blipFill>
          <a:blip r:embed="rId1"/>
          <a:stretch/>
        </p:blipFill>
        <p:spPr>
          <a:xfrm>
            <a:off x="251640" y="1362600"/>
            <a:ext cx="7851600" cy="52344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86" name="Прямоугольник 1"/>
          <p:cNvSpPr/>
          <p:nvPr/>
        </p:nvSpPr>
        <p:spPr>
          <a:xfrm>
            <a:off x="971640" y="1700640"/>
            <a:ext cx="7885080" cy="2284200"/>
          </a:xfrm>
          <a:prstGeom prst="rect">
            <a:avLst/>
          </a:prstGeom>
          <a:noFill/>
          <a:ln w="0">
            <a:noFill/>
          </a:ln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3600" spc="-1" strike="noStrike">
                <a:solidFill>
                  <a:schemeClr val="lt1"/>
                </a:solidFill>
                <a:latin typeface="Times New Roman"/>
              </a:rPr>
              <a:t>«О состоянии наркоситуации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3600" spc="-1" strike="noStrike">
                <a:solidFill>
                  <a:schemeClr val="lt1"/>
                </a:solidFill>
                <a:latin typeface="Times New Roman"/>
              </a:rPr>
              <a:t>в Нижегородской области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3600" spc="-1" strike="noStrike">
                <a:solidFill>
                  <a:schemeClr val="lt1"/>
                </a:solidFill>
                <a:latin typeface="Times New Roman"/>
              </a:rPr>
              <a:t>по итогам  2023 года»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3"/>
          <p:cNvSpPr/>
          <p:nvPr/>
        </p:nvSpPr>
        <p:spPr>
          <a:xfrm>
            <a:off x="107640" y="188640"/>
            <a:ext cx="8568720" cy="1007640"/>
          </a:xfrm>
          <a:prstGeom prst="rect">
            <a:avLst/>
          </a:prstGeom>
          <a:gradFill rotWithShape="0">
            <a:gsLst>
              <a:gs pos="10000">
                <a:srgbClr val="ececec"/>
              </a:gs>
              <a:gs pos="46720">
                <a:srgbClr val="ececec"/>
              </a:gs>
              <a:gs pos="100000">
                <a:srgbClr val="d1d0d0"/>
              </a:gs>
            </a:gsLst>
            <a:lin ang="6120000"/>
          </a:gradFill>
          <a:ln>
            <a:solidFill>
              <a:srgbClr val="dede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ГУ МВД России по Нижегородской области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Аппарат антинаркотической комиссии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Нижегородской области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9" descr="mvd"/>
          <p:cNvPicPr/>
          <p:nvPr/>
        </p:nvPicPr>
        <p:blipFill>
          <a:blip r:embed="rId2"/>
          <a:stretch/>
        </p:blipFill>
        <p:spPr>
          <a:xfrm>
            <a:off x="179640" y="260640"/>
            <a:ext cx="1395360" cy="863640"/>
          </a:xfrm>
          <a:prstGeom prst="rect">
            <a:avLst/>
          </a:prstGeom>
          <a:ln w="9525">
            <a:noFill/>
          </a:ln>
        </p:spPr>
      </p:pic>
    </p:spTree>
  </p:cSld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Прямоугольник 3"/>
          <p:cNvSpPr/>
          <p:nvPr/>
        </p:nvSpPr>
        <p:spPr>
          <a:xfrm>
            <a:off x="1763640" y="260280"/>
            <a:ext cx="6912360" cy="792000"/>
          </a:xfrm>
          <a:prstGeom prst="rect">
            <a:avLst/>
          </a:prstGeom>
          <a:gradFill rotWithShape="0">
            <a:gsLst>
              <a:gs pos="10000">
                <a:srgbClr val="ececec"/>
              </a:gs>
              <a:gs pos="46720">
                <a:srgbClr val="ececec"/>
              </a:gs>
              <a:gs pos="100000">
                <a:srgbClr val="d1d0d0"/>
              </a:gs>
            </a:gsLst>
            <a:lin ang="6120000"/>
          </a:gradFill>
          <a:ln>
            <a:solidFill>
              <a:srgbClr val="dede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Источник информации о наркомании в общстве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Picture 9" descr="mvd"/>
          <p:cNvPicPr/>
          <p:nvPr/>
        </p:nvPicPr>
        <p:blipFill>
          <a:blip r:embed="rId1"/>
          <a:stretch/>
        </p:blipFill>
        <p:spPr>
          <a:xfrm>
            <a:off x="179640" y="188640"/>
            <a:ext cx="1583640" cy="935640"/>
          </a:xfrm>
          <a:prstGeom prst="rect">
            <a:avLst/>
          </a:prstGeom>
          <a:ln w="9525">
            <a:noFill/>
          </a:ln>
        </p:spPr>
      </p:pic>
      <p:graphicFrame>
        <p:nvGraphicFramePr>
          <p:cNvPr id="224" name="Диаграмма 5"/>
          <p:cNvGraphicFramePr/>
          <p:nvPr/>
        </p:nvGraphicFramePr>
        <p:xfrm>
          <a:off x="179640" y="1196640"/>
          <a:ext cx="8496720" cy="554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Прямоугольник 3"/>
          <p:cNvSpPr/>
          <p:nvPr/>
        </p:nvSpPr>
        <p:spPr>
          <a:xfrm>
            <a:off x="1763640" y="260280"/>
            <a:ext cx="7200720" cy="1007640"/>
          </a:xfrm>
          <a:prstGeom prst="rect">
            <a:avLst/>
          </a:prstGeom>
          <a:gradFill rotWithShape="0">
            <a:gsLst>
              <a:gs pos="10000">
                <a:srgbClr val="ececec"/>
              </a:gs>
              <a:gs pos="46720">
                <a:srgbClr val="ececec"/>
              </a:gs>
              <a:gs pos="100000">
                <a:srgbClr val="d1d0d0"/>
              </a:gs>
            </a:gsLst>
            <a:lin ang="6120000"/>
          </a:gradFill>
          <a:ln>
            <a:solidFill>
              <a:srgbClr val="dede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Причины распространения наркомании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Picture 9" descr="mvd"/>
          <p:cNvPicPr/>
          <p:nvPr/>
        </p:nvPicPr>
        <p:blipFill>
          <a:blip r:embed="rId1"/>
          <a:stretch/>
        </p:blipFill>
        <p:spPr>
          <a:xfrm>
            <a:off x="179640" y="260640"/>
            <a:ext cx="1511640" cy="863640"/>
          </a:xfrm>
          <a:prstGeom prst="rect">
            <a:avLst/>
          </a:prstGeom>
          <a:ln w="9525">
            <a:noFill/>
          </a:ln>
        </p:spPr>
      </p:pic>
      <p:graphicFrame>
        <p:nvGraphicFramePr>
          <p:cNvPr id="227" name="Диаграмма 4"/>
          <p:cNvGraphicFramePr/>
          <p:nvPr/>
        </p:nvGraphicFramePr>
        <p:xfrm>
          <a:off x="683640" y="1483560"/>
          <a:ext cx="7416360" cy="511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Прямоугольник 3"/>
          <p:cNvSpPr/>
          <p:nvPr/>
        </p:nvSpPr>
        <p:spPr>
          <a:xfrm>
            <a:off x="1763640" y="260280"/>
            <a:ext cx="7200720" cy="1007640"/>
          </a:xfrm>
          <a:prstGeom prst="rect">
            <a:avLst/>
          </a:prstGeom>
          <a:gradFill rotWithShape="0">
            <a:gsLst>
              <a:gs pos="10000">
                <a:srgbClr val="ececec"/>
              </a:gs>
              <a:gs pos="46720">
                <a:srgbClr val="ececec"/>
              </a:gs>
              <a:gs pos="100000">
                <a:srgbClr val="d1d0d0"/>
              </a:gs>
            </a:gsLst>
            <a:lin ang="6120000"/>
          </a:gradFill>
          <a:ln>
            <a:solidFill>
              <a:srgbClr val="dede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ОБЩЕСТВЕННОЕ МНЕНИЕ О НАИБОЛЕЕ ЭФФЕКТИВНЫХ МЕРАХ БОРЬБЫ С НАРКОМАНИЕЙ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9" name="Picture 9" descr="mvd"/>
          <p:cNvPicPr/>
          <p:nvPr/>
        </p:nvPicPr>
        <p:blipFill>
          <a:blip r:embed="rId1"/>
          <a:stretch/>
        </p:blipFill>
        <p:spPr>
          <a:xfrm>
            <a:off x="107640" y="188640"/>
            <a:ext cx="1800000" cy="1022040"/>
          </a:xfrm>
          <a:prstGeom prst="rect">
            <a:avLst/>
          </a:prstGeom>
          <a:ln w="9525">
            <a:noFill/>
          </a:ln>
        </p:spPr>
      </p:pic>
      <p:graphicFrame>
        <p:nvGraphicFramePr>
          <p:cNvPr id="230" name="Диаграмма 4"/>
          <p:cNvGraphicFramePr/>
          <p:nvPr/>
        </p:nvGraphicFramePr>
        <p:xfrm>
          <a:off x="539640" y="1267920"/>
          <a:ext cx="7632360" cy="532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"/>
          <p:cNvSpPr/>
          <p:nvPr/>
        </p:nvSpPr>
        <p:spPr>
          <a:xfrm>
            <a:off x="1331640" y="121320"/>
            <a:ext cx="7416360" cy="1005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Century Schoolbook"/>
              </a:rPr>
              <a:t>КРИТЕРИИ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entury Schoolbook"/>
              </a:rPr>
              <a:t>по показателям оценки развития наркоситуации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Century Schoolbook"/>
              </a:rPr>
              <a:t>в Нижегородской области </a:t>
            </a: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за 2023 год (в сравнении с РФ, ПФО)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Picture 9" descr="mvd"/>
          <p:cNvPicPr/>
          <p:nvPr/>
        </p:nvPicPr>
        <p:blipFill>
          <a:blip r:embed="rId1"/>
          <a:stretch/>
        </p:blipFill>
        <p:spPr>
          <a:xfrm>
            <a:off x="103680" y="116640"/>
            <a:ext cx="1227600" cy="719640"/>
          </a:xfrm>
          <a:prstGeom prst="rect">
            <a:avLst/>
          </a:prstGeom>
          <a:ln w="9525">
            <a:noFill/>
          </a:ln>
        </p:spPr>
      </p:pic>
      <p:graphicFrame>
        <p:nvGraphicFramePr>
          <p:cNvPr id="191" name="Таблица 6"/>
          <p:cNvGraphicFramePr/>
          <p:nvPr/>
        </p:nvGraphicFramePr>
        <p:xfrm>
          <a:off x="467640" y="5733360"/>
          <a:ext cx="2769480" cy="732960"/>
        </p:xfrm>
        <a:graphic>
          <a:graphicData uri="http://schemas.openxmlformats.org/drawingml/2006/table">
            <a:tbl>
              <a:tblPr/>
              <a:tblGrid>
                <a:gridCol w="608760"/>
                <a:gridCol w="1170000"/>
                <a:gridCol w="990360"/>
              </a:tblGrid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Цвета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зеленый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fb7d"/>
                    </a:solidFill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сложное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желтый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предкризисное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оранжевый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28700"/>
                    </a:solidFill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кризисное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красный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4b4b"/>
                    </a:solidFill>
                  </a:tcPr>
                </a:tc>
              </a:tr>
            </a:tbl>
          </a:graphicData>
        </a:graphic>
      </p:graphicFrame>
      <p:sp>
        <p:nvSpPr>
          <p:cNvPr id="192" name="Прямоугольник 7"/>
          <p:cNvSpPr/>
          <p:nvPr/>
        </p:nvSpPr>
        <p:spPr>
          <a:xfrm>
            <a:off x="3708000" y="5733360"/>
            <a:ext cx="45716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Times New Roman"/>
              </a:rPr>
              <a:t>Отнесение оценочных показателей:</a:t>
            </a:r>
            <a:r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 «нейтральное» – от 0 до 25 баллов включительно; «сложное»/ «напряженное»– свыше 25 до 50 баллов включительно; «предкризисное» – свыше 50 до 75 баллов включительно; «кризисное» – свыше 75 до 100 баллов.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3" name="Таблица 1"/>
          <p:cNvGraphicFramePr/>
          <p:nvPr/>
        </p:nvGraphicFramePr>
        <p:xfrm>
          <a:off x="323640" y="980640"/>
          <a:ext cx="8290800" cy="4694760"/>
        </p:xfrm>
        <a:graphic>
          <a:graphicData uri="http://schemas.openxmlformats.org/drawingml/2006/table">
            <a:tbl>
              <a:tblPr/>
              <a:tblGrid>
                <a:gridCol w="3144600"/>
                <a:gridCol w="1266120"/>
                <a:gridCol w="1266120"/>
                <a:gridCol w="1306800"/>
                <a:gridCol w="1306800"/>
              </a:tblGrid>
              <a:tr h="216360">
                <a:tc rowSpan="2"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Показатели оценки наркоситуации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(в баллах)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РФ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за 2022 год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ПФО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за 2022 год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Нижегородская область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6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2022 год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2023 год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2720"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Вовлеченность населения в незаконный оборот наркотиков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18,3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15,9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24,5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35,4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</a:tr>
              <a:tr h="432720"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Уровень вовлеченности несовершеннолетних в незаконный оборот наркотиков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17,2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14,5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19,3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10,4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</a:tr>
              <a:tr h="432720"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Криминогенность наркомании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17,8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17,0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25,9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29,9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</a:tr>
              <a:tr h="432720"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Уровень криминогенности наркомании среди несовершеннолетних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14,6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13,2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16,6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8,7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</a:tr>
              <a:tr h="649440"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Уровень первичной заболеваемости наркологическими расстройствами, связанными с употреблением наркотиков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28,3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25,9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18,6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31,8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</a:tr>
              <a:tr h="432720"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Количество отравлений наркотиками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11,6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9,8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9,4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13,5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</a:tr>
              <a:tr h="432720"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Количество отравлений наркотиками среди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несовершеннолетних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11,7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7,0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22,3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2,7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</a:tr>
              <a:tr h="432720"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Количество смертельных отравлений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наркотиками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26,5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20,4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14,0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11,6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</a:tr>
              <a:tr h="494280"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Итоговая оценка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 (среднее значение)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22,4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18,9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24,5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54360" rIns="5436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18,0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4360" marR="54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Скругленный прямоугольник 4"/>
          <p:cNvSpPr/>
          <p:nvPr/>
        </p:nvSpPr>
        <p:spPr>
          <a:xfrm>
            <a:off x="683640" y="4293000"/>
            <a:ext cx="8064360" cy="2232000"/>
          </a:xfrm>
          <a:prstGeom prst="rect">
            <a:avLst/>
          </a:prstGeom>
          <a:noFill/>
          <a:ln w="0">
            <a:noFill/>
          </a:ln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2200" spc="-1" strike="noStrike">
              <a:solidFill>
                <a:schemeClr val="dk1"/>
              </a:solidFill>
              <a:latin typeface="Century Schoolbook"/>
            </a:endParaRPr>
          </a:p>
        </p:txBody>
      </p:sp>
      <p:pic>
        <p:nvPicPr>
          <p:cNvPr id="195" name="Рисунок 109" descr=""/>
          <p:cNvPicPr/>
          <p:nvPr/>
        </p:nvPicPr>
        <p:blipFill>
          <a:blip r:embed="rId1"/>
          <a:srcRect l="34287" t="13430" r="28172" b="15576"/>
          <a:stretch/>
        </p:blipFill>
        <p:spPr>
          <a:xfrm>
            <a:off x="323640" y="722160"/>
            <a:ext cx="5877360" cy="611388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9" descr="mvd"/>
          <p:cNvPicPr/>
          <p:nvPr/>
        </p:nvPicPr>
        <p:blipFill>
          <a:blip r:embed="rId2"/>
          <a:stretch/>
        </p:blipFill>
        <p:spPr>
          <a:xfrm>
            <a:off x="179640" y="44640"/>
            <a:ext cx="1264320" cy="764280"/>
          </a:xfrm>
          <a:prstGeom prst="rect">
            <a:avLst/>
          </a:prstGeom>
          <a:ln w="9525">
            <a:noFill/>
          </a:ln>
        </p:spPr>
      </p:pic>
      <p:sp>
        <p:nvSpPr>
          <p:cNvPr id="197" name="Прямоугольник 7"/>
          <p:cNvSpPr/>
          <p:nvPr/>
        </p:nvSpPr>
        <p:spPr>
          <a:xfrm>
            <a:off x="1547640" y="188640"/>
            <a:ext cx="7200720" cy="503640"/>
          </a:xfrm>
          <a:prstGeom prst="rect">
            <a:avLst/>
          </a:prstGeom>
          <a:gradFill rotWithShape="0">
            <a:gsLst>
              <a:gs pos="10000">
                <a:srgbClr val="ececec"/>
              </a:gs>
              <a:gs pos="46720">
                <a:srgbClr val="ececec"/>
              </a:gs>
              <a:gs pos="100000">
                <a:srgbClr val="d1d0d0"/>
              </a:gs>
            </a:gsLst>
            <a:lin ang="6120000"/>
          </a:gradFill>
          <a:ln>
            <a:solidFill>
              <a:srgbClr val="dede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ИТОГОВЫЙ ПОКАЗАТЕЛЬ ОЦЕНКИ РАЗВИТИЯ НАРКОСИТУАЦИИ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8" name="Таблица 323"/>
          <p:cNvGraphicFramePr/>
          <p:nvPr/>
        </p:nvGraphicFramePr>
        <p:xfrm>
          <a:off x="6156000" y="2781000"/>
          <a:ext cx="2232000" cy="2847600"/>
        </p:xfrm>
        <a:graphic>
          <a:graphicData uri="http://schemas.openxmlformats.org/drawingml/2006/table">
            <a:tbl>
              <a:tblPr/>
              <a:tblGrid>
                <a:gridCol w="772560"/>
                <a:gridCol w="119880"/>
                <a:gridCol w="446400"/>
                <a:gridCol w="446400"/>
                <a:gridCol w="446400"/>
              </a:tblGrid>
              <a:tr h="543600">
                <a:tc gridSpan="5"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Критерии состояния наркоситуации: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436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Зеленый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Желтый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Оранжевый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предкризисное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Красный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критическое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9" descr="mvd"/>
          <p:cNvPicPr/>
          <p:nvPr/>
        </p:nvPicPr>
        <p:blipFill>
          <a:blip r:embed="rId1"/>
          <a:stretch/>
        </p:blipFill>
        <p:spPr>
          <a:xfrm>
            <a:off x="179640" y="31320"/>
            <a:ext cx="1155600" cy="733320"/>
          </a:xfrm>
          <a:prstGeom prst="rect">
            <a:avLst/>
          </a:prstGeom>
          <a:ln w="9525">
            <a:noFill/>
          </a:ln>
        </p:spPr>
      </p:pic>
      <p:sp>
        <p:nvSpPr>
          <p:cNvPr id="200" name="Скругленный прямоугольник 4"/>
          <p:cNvSpPr/>
          <p:nvPr/>
        </p:nvSpPr>
        <p:spPr>
          <a:xfrm>
            <a:off x="683640" y="4293000"/>
            <a:ext cx="8064360" cy="2232000"/>
          </a:xfrm>
          <a:prstGeom prst="rect">
            <a:avLst/>
          </a:prstGeom>
          <a:noFill/>
          <a:ln w="0">
            <a:noFill/>
          </a:ln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2200" spc="-1" strike="noStrike">
              <a:solidFill>
                <a:schemeClr val="dk1"/>
              </a:solidFill>
              <a:latin typeface="Century Schoolbook"/>
            </a:endParaRPr>
          </a:p>
        </p:txBody>
      </p:sp>
      <p:graphicFrame>
        <p:nvGraphicFramePr>
          <p:cNvPr id="201" name="Таблица 221"/>
          <p:cNvGraphicFramePr/>
          <p:nvPr/>
        </p:nvGraphicFramePr>
        <p:xfrm>
          <a:off x="6156000" y="2781000"/>
          <a:ext cx="2232000" cy="2847600"/>
        </p:xfrm>
        <a:graphic>
          <a:graphicData uri="http://schemas.openxmlformats.org/drawingml/2006/table">
            <a:tbl>
              <a:tblPr/>
              <a:tblGrid>
                <a:gridCol w="772560"/>
                <a:gridCol w="119880"/>
                <a:gridCol w="446400"/>
                <a:gridCol w="446400"/>
                <a:gridCol w="446400"/>
              </a:tblGrid>
              <a:tr h="543600">
                <a:tc gridSpan="5"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Критерии состояния наркоситуации: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436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Зеленый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Желтый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Оранжевый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предкризисное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Красный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критическое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202" name="Рисунок 109" descr=""/>
          <p:cNvPicPr/>
          <p:nvPr/>
        </p:nvPicPr>
        <p:blipFill>
          <a:blip r:embed="rId2"/>
          <a:srcRect l="33985" t="12441" r="28800" b="15010"/>
          <a:stretch/>
        </p:blipFill>
        <p:spPr>
          <a:xfrm>
            <a:off x="323640" y="764640"/>
            <a:ext cx="5688360" cy="6093000"/>
          </a:xfrm>
          <a:prstGeom prst="rect">
            <a:avLst/>
          </a:prstGeom>
          <a:ln w="0">
            <a:noFill/>
          </a:ln>
        </p:spPr>
      </p:pic>
      <p:sp>
        <p:nvSpPr>
          <p:cNvPr id="203" name="Прямоугольник 7"/>
          <p:cNvSpPr/>
          <p:nvPr/>
        </p:nvSpPr>
        <p:spPr>
          <a:xfrm>
            <a:off x="1331640" y="188640"/>
            <a:ext cx="7344360" cy="575640"/>
          </a:xfrm>
          <a:prstGeom prst="rect">
            <a:avLst/>
          </a:prstGeom>
          <a:gradFill rotWithShape="0">
            <a:gsLst>
              <a:gs pos="10000">
                <a:srgbClr val="ececec"/>
              </a:gs>
              <a:gs pos="46720">
                <a:srgbClr val="ececec"/>
              </a:gs>
              <a:gs pos="100000">
                <a:srgbClr val="d1d0d0"/>
              </a:gs>
            </a:gsLst>
            <a:lin ang="6120000"/>
          </a:gradFill>
          <a:ln>
            <a:solidFill>
              <a:srgbClr val="dede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ВОВЛЕЧЕННОСТЬ НАСЕЛЕНИЯ В НЕЗАКОННЫЙ ОБОРОТ НАРКОТИКОВ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9" descr="mvd"/>
          <p:cNvPicPr/>
          <p:nvPr/>
        </p:nvPicPr>
        <p:blipFill>
          <a:blip r:embed="rId1"/>
          <a:stretch/>
        </p:blipFill>
        <p:spPr>
          <a:xfrm>
            <a:off x="179640" y="44640"/>
            <a:ext cx="1151640" cy="733320"/>
          </a:xfrm>
          <a:prstGeom prst="rect">
            <a:avLst/>
          </a:prstGeom>
          <a:ln w="9525">
            <a:noFill/>
          </a:ln>
        </p:spPr>
      </p:pic>
      <p:sp>
        <p:nvSpPr>
          <p:cNvPr id="205" name="Прямоугольник 7"/>
          <p:cNvSpPr/>
          <p:nvPr/>
        </p:nvSpPr>
        <p:spPr>
          <a:xfrm>
            <a:off x="1475640" y="116640"/>
            <a:ext cx="7200720" cy="648000"/>
          </a:xfrm>
          <a:prstGeom prst="rect">
            <a:avLst/>
          </a:prstGeom>
          <a:gradFill rotWithShape="0">
            <a:gsLst>
              <a:gs pos="10000">
                <a:srgbClr val="ececec"/>
              </a:gs>
              <a:gs pos="46720">
                <a:srgbClr val="ececec"/>
              </a:gs>
              <a:gs pos="100000">
                <a:srgbClr val="d1d0d0"/>
              </a:gs>
            </a:gsLst>
            <a:lin ang="6120000"/>
          </a:gradFill>
          <a:ln>
            <a:solidFill>
              <a:srgbClr val="dede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УРОВЕНЬ ВОВЛЕЧЕННОСТИ НЕСОВЕРШЕННОЛЕТНИХ В НЕЗАКОННЫЙ ОБОРОТ НАРКОТИКОВ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6" name="Таблица 216"/>
          <p:cNvGraphicFramePr/>
          <p:nvPr/>
        </p:nvGraphicFramePr>
        <p:xfrm>
          <a:off x="6418080" y="2205000"/>
          <a:ext cx="2232000" cy="2919600"/>
        </p:xfrm>
        <a:graphic>
          <a:graphicData uri="http://schemas.openxmlformats.org/drawingml/2006/table">
            <a:tbl>
              <a:tblPr/>
              <a:tblGrid>
                <a:gridCol w="772560"/>
                <a:gridCol w="119880"/>
                <a:gridCol w="446400"/>
                <a:gridCol w="446400"/>
                <a:gridCol w="446400"/>
              </a:tblGrid>
              <a:tr h="615600">
                <a:tc gridSpan="5"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Критерии состояния наркоситуации: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436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Зеленый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Желтый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Оранжевый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предкризисное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Красный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критическое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207" name="Рисунок 108" descr=""/>
          <p:cNvPicPr/>
          <p:nvPr/>
        </p:nvPicPr>
        <p:blipFill>
          <a:blip r:embed="rId2"/>
          <a:srcRect l="33772" t="17559" r="26850" b="11206"/>
          <a:stretch/>
        </p:blipFill>
        <p:spPr>
          <a:xfrm>
            <a:off x="179640" y="859680"/>
            <a:ext cx="6147360" cy="596304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9" descr="mvd"/>
          <p:cNvPicPr/>
          <p:nvPr/>
        </p:nvPicPr>
        <p:blipFill>
          <a:blip r:embed="rId1"/>
          <a:stretch/>
        </p:blipFill>
        <p:spPr>
          <a:xfrm>
            <a:off x="251640" y="103320"/>
            <a:ext cx="1007640" cy="589320"/>
          </a:xfrm>
          <a:prstGeom prst="rect">
            <a:avLst/>
          </a:prstGeom>
          <a:ln w="9525">
            <a:noFill/>
          </a:ln>
        </p:spPr>
      </p:pic>
      <p:sp>
        <p:nvSpPr>
          <p:cNvPr id="209" name="Прямоугольник 7"/>
          <p:cNvSpPr/>
          <p:nvPr/>
        </p:nvSpPr>
        <p:spPr>
          <a:xfrm>
            <a:off x="1475640" y="116280"/>
            <a:ext cx="7200720" cy="432000"/>
          </a:xfrm>
          <a:prstGeom prst="rect">
            <a:avLst/>
          </a:prstGeom>
          <a:gradFill rotWithShape="0">
            <a:gsLst>
              <a:gs pos="10000">
                <a:srgbClr val="ececec"/>
              </a:gs>
              <a:gs pos="46720">
                <a:srgbClr val="ececec"/>
              </a:gs>
              <a:gs pos="100000">
                <a:srgbClr val="d1d0d0"/>
              </a:gs>
            </a:gsLst>
            <a:lin ang="6120000"/>
          </a:gradFill>
          <a:ln>
            <a:solidFill>
              <a:srgbClr val="dede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УРОВЕНЬ ПЕРВИЧНОЙ ЗАБОЛЕВАЕМОСТИ НАРКОМИНИЕЙ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0" name="Таблица 321"/>
          <p:cNvGraphicFramePr/>
          <p:nvPr/>
        </p:nvGraphicFramePr>
        <p:xfrm>
          <a:off x="6156000" y="2925000"/>
          <a:ext cx="2232000" cy="2847600"/>
        </p:xfrm>
        <a:graphic>
          <a:graphicData uri="http://schemas.openxmlformats.org/drawingml/2006/table">
            <a:tbl>
              <a:tblPr/>
              <a:tblGrid>
                <a:gridCol w="772560"/>
                <a:gridCol w="119880"/>
                <a:gridCol w="446400"/>
                <a:gridCol w="446400"/>
                <a:gridCol w="446400"/>
              </a:tblGrid>
              <a:tr h="543600">
                <a:tc gridSpan="5"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Критерии состояния наркоситуации: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436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Зеленый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Желтый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Оранжевый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предкризисное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Красный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критическое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211" name="Рисунок 108" descr=""/>
          <p:cNvPicPr/>
          <p:nvPr/>
        </p:nvPicPr>
        <p:blipFill>
          <a:blip r:embed="rId2"/>
          <a:srcRect l="37676" t="17869" r="37687" b="37534"/>
          <a:stretch/>
        </p:blipFill>
        <p:spPr>
          <a:xfrm>
            <a:off x="323640" y="548640"/>
            <a:ext cx="5544360" cy="597636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Таблица 110"/>
          <p:cNvGraphicFramePr/>
          <p:nvPr/>
        </p:nvGraphicFramePr>
        <p:xfrm>
          <a:off x="6228360" y="2925000"/>
          <a:ext cx="2232000" cy="2847600"/>
        </p:xfrm>
        <a:graphic>
          <a:graphicData uri="http://schemas.openxmlformats.org/drawingml/2006/table">
            <a:tbl>
              <a:tblPr/>
              <a:tblGrid>
                <a:gridCol w="772560"/>
                <a:gridCol w="119880"/>
                <a:gridCol w="446400"/>
                <a:gridCol w="446400"/>
                <a:gridCol w="446400"/>
              </a:tblGrid>
              <a:tr h="543600">
                <a:tc gridSpan="5">
                  <a:txBody>
                    <a:bodyPr lIns="0" rIns="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Критерии состояния наркоситуации: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436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200" spc="-1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b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Зеленый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нейтральное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Желтый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напряженное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Оранжевый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предкризисное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3992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Красный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–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критическое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213" name="Picture 9" descr="mvd"/>
          <p:cNvPicPr/>
          <p:nvPr/>
        </p:nvPicPr>
        <p:blipFill>
          <a:blip r:embed="rId1"/>
          <a:stretch/>
        </p:blipFill>
        <p:spPr>
          <a:xfrm>
            <a:off x="179640" y="116640"/>
            <a:ext cx="1295640" cy="719640"/>
          </a:xfrm>
          <a:prstGeom prst="rect">
            <a:avLst/>
          </a:prstGeom>
          <a:ln w="9525">
            <a:noFill/>
          </a:ln>
        </p:spPr>
      </p:pic>
      <p:sp>
        <p:nvSpPr>
          <p:cNvPr id="214" name="Прямоугольник 7"/>
          <p:cNvSpPr/>
          <p:nvPr/>
        </p:nvSpPr>
        <p:spPr>
          <a:xfrm>
            <a:off x="1619640" y="188640"/>
            <a:ext cx="7200720" cy="648000"/>
          </a:xfrm>
          <a:prstGeom prst="rect">
            <a:avLst/>
          </a:prstGeom>
          <a:gradFill rotWithShape="0">
            <a:gsLst>
              <a:gs pos="10000">
                <a:srgbClr val="ececec"/>
              </a:gs>
              <a:gs pos="46720">
                <a:srgbClr val="ececec"/>
              </a:gs>
              <a:gs pos="100000">
                <a:srgbClr val="d1d0d0"/>
              </a:gs>
            </a:gsLst>
            <a:lin ang="6120000"/>
          </a:gradFill>
          <a:ln>
            <a:solidFill>
              <a:srgbClr val="dede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СМЕРТНОСТЬ, СВЯЗАННАЯ С ОСТРЫМ ОТРАВЛЕНИЕМ НАРКОТИКАМИ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5" name="Рисунок 108" descr=""/>
          <p:cNvPicPr/>
          <p:nvPr/>
        </p:nvPicPr>
        <p:blipFill>
          <a:blip r:embed="rId2"/>
          <a:srcRect l="33324" t="20256" r="27204" b="8553"/>
          <a:stretch/>
        </p:blipFill>
        <p:spPr>
          <a:xfrm>
            <a:off x="323640" y="836640"/>
            <a:ext cx="5801400" cy="602100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Диаграмма 8"/>
          <p:cNvGraphicFramePr/>
          <p:nvPr/>
        </p:nvGraphicFramePr>
        <p:xfrm>
          <a:off x="179640" y="1196640"/>
          <a:ext cx="8568720" cy="54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7" name="Прямоугольник 3"/>
          <p:cNvSpPr/>
          <p:nvPr/>
        </p:nvSpPr>
        <p:spPr>
          <a:xfrm>
            <a:off x="1619640" y="188640"/>
            <a:ext cx="7128720" cy="935640"/>
          </a:xfrm>
          <a:prstGeom prst="rect">
            <a:avLst/>
          </a:prstGeom>
          <a:gradFill rotWithShape="0">
            <a:gsLst>
              <a:gs pos="10000">
                <a:srgbClr val="ececec"/>
              </a:gs>
              <a:gs pos="46720">
                <a:srgbClr val="ececec"/>
              </a:gs>
              <a:gs pos="100000">
                <a:srgbClr val="d1d0d0"/>
              </a:gs>
            </a:gsLst>
            <a:lin ang="6120000"/>
          </a:gradFill>
          <a:ln>
            <a:solidFill>
              <a:srgbClr val="dede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Оценка распространенности наркомании в обществе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Picture 9" descr="mvd"/>
          <p:cNvPicPr/>
          <p:nvPr/>
        </p:nvPicPr>
        <p:blipFill>
          <a:blip r:embed="rId2"/>
          <a:stretch/>
        </p:blipFill>
        <p:spPr>
          <a:xfrm>
            <a:off x="179640" y="260640"/>
            <a:ext cx="1367640" cy="863640"/>
          </a:xfrm>
          <a:prstGeom prst="rect">
            <a:avLst/>
          </a:prstGeom>
          <a:ln w="9525">
            <a:noFill/>
          </a:ln>
        </p:spPr>
      </p:pic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ямоугольник 3"/>
          <p:cNvSpPr/>
          <p:nvPr/>
        </p:nvSpPr>
        <p:spPr>
          <a:xfrm>
            <a:off x="1763640" y="260280"/>
            <a:ext cx="6912360" cy="792000"/>
          </a:xfrm>
          <a:prstGeom prst="rect">
            <a:avLst/>
          </a:prstGeom>
          <a:gradFill rotWithShape="0">
            <a:gsLst>
              <a:gs pos="10000">
                <a:srgbClr val="ececec"/>
              </a:gs>
              <a:gs pos="46720">
                <a:srgbClr val="ececec"/>
              </a:gs>
              <a:gs pos="100000">
                <a:srgbClr val="d1d0d0"/>
              </a:gs>
            </a:gsLst>
            <a:lin ang="6120000"/>
          </a:gradFill>
          <a:ln>
            <a:solidFill>
              <a:srgbClr val="deded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Актуальность проблемы наркомании в России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Picture 9" descr="mvd"/>
          <p:cNvPicPr/>
          <p:nvPr/>
        </p:nvPicPr>
        <p:blipFill>
          <a:blip r:embed="rId1"/>
          <a:stretch/>
        </p:blipFill>
        <p:spPr>
          <a:xfrm>
            <a:off x="179640" y="188640"/>
            <a:ext cx="1583640" cy="935640"/>
          </a:xfrm>
          <a:prstGeom prst="rect">
            <a:avLst/>
          </a:prstGeom>
          <a:ln w="9525">
            <a:noFill/>
          </a:ln>
        </p:spPr>
      </p:pic>
      <p:graphicFrame>
        <p:nvGraphicFramePr>
          <p:cNvPr id="221" name="Диаграмма 4"/>
          <p:cNvGraphicFramePr/>
          <p:nvPr/>
        </p:nvGraphicFramePr>
        <p:xfrm>
          <a:off x="179640" y="1268640"/>
          <a:ext cx="8496720" cy="54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ransition spd="med">
    <p:fade/>
  </p:transition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 pitchFamily="0" charset="1"/>
        <a:ea typeface=""/>
        <a:cs typeface=""/>
      </a:majorFont>
      <a:minorFont>
        <a:latin typeface="Century School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30000">
              <a:schemeClr val="phClr">
                <a:tint val="38000"/>
              </a:schemeClr>
            </a:gs>
            <a:gs pos="75000">
              <a:schemeClr val="phClr">
                <a:tint val="55000"/>
              </a:schemeClr>
            </a:gs>
            <a:gs pos="100000">
              <a:schemeClr val="phClr">
                <a:tint val="70000"/>
              </a:schemeClr>
            </a:gs>
          </a:gsLst>
          <a:path path="circle">
            <a:fillToRect l="5000" t="100000" r="120000" b="10000"/>
          </a:path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58000"/>
              </a:schemeClr>
            </a:gs>
            <a:gs pos="75000">
              <a:schemeClr val="phClr">
                <a:shade val="30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5000" t="100000" r="120000" b="10000"/>
          </a:path>
          <a:tileRect l="0" t="0" r="0" b="0"/>
        </a:gra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</a:schemeClr>
            </a:gs>
            <a:gs pos="40000">
              <a:schemeClr val="phClr">
                <a:tint val="90000"/>
                <a:shade val="9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40000" sy="50000" flip="y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 pitchFamily="0" charset="1"/>
        <a:ea typeface=""/>
        <a:cs typeface=""/>
      </a:majorFont>
      <a:minorFont>
        <a:latin typeface="Century School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30000">
              <a:schemeClr val="phClr">
                <a:tint val="38000"/>
              </a:schemeClr>
            </a:gs>
            <a:gs pos="75000">
              <a:schemeClr val="phClr">
                <a:tint val="55000"/>
              </a:schemeClr>
            </a:gs>
            <a:gs pos="100000">
              <a:schemeClr val="phClr">
                <a:tint val="70000"/>
              </a:schemeClr>
            </a:gs>
          </a:gsLst>
          <a:path path="circle">
            <a:fillToRect l="5000" t="100000" r="120000" b="10000"/>
          </a:path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58000"/>
              </a:schemeClr>
            </a:gs>
            <a:gs pos="75000">
              <a:schemeClr val="phClr">
                <a:shade val="30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5000" t="100000" r="120000" b="10000"/>
          </a:path>
          <a:tileRect l="0" t="0" r="0" b="0"/>
        </a:gra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</a:schemeClr>
            </a:gs>
            <a:gs pos="40000">
              <a:schemeClr val="phClr">
                <a:tint val="90000"/>
                <a:shade val="9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40000" sy="50000" flip="y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 pitchFamily="0" charset="1"/>
        <a:ea typeface=""/>
        <a:cs typeface=""/>
      </a:majorFont>
      <a:minorFont>
        <a:latin typeface="Century School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30000">
              <a:schemeClr val="phClr">
                <a:tint val="38000"/>
              </a:schemeClr>
            </a:gs>
            <a:gs pos="75000">
              <a:schemeClr val="phClr">
                <a:tint val="55000"/>
              </a:schemeClr>
            </a:gs>
            <a:gs pos="100000">
              <a:schemeClr val="phClr">
                <a:tint val="70000"/>
              </a:schemeClr>
            </a:gs>
          </a:gsLst>
          <a:path path="circle">
            <a:fillToRect l="5000" t="100000" r="120000" b="10000"/>
          </a:path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58000"/>
              </a:schemeClr>
            </a:gs>
            <a:gs pos="75000">
              <a:schemeClr val="phClr">
                <a:shade val="30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5000" t="100000" r="120000" b="10000"/>
          </a:path>
          <a:tileRect l="0" t="0" r="0" b="0"/>
        </a:gra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</a:schemeClr>
            </a:gs>
            <a:gs pos="40000">
              <a:schemeClr val="phClr">
                <a:tint val="90000"/>
                <a:shade val="9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40000" sy="50000" flip="y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 pitchFamily="0" charset="1"/>
        <a:ea typeface=""/>
        <a:cs typeface=""/>
      </a:majorFont>
      <a:minorFont>
        <a:latin typeface="Century School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30000">
              <a:schemeClr val="phClr">
                <a:tint val="38000"/>
              </a:schemeClr>
            </a:gs>
            <a:gs pos="75000">
              <a:schemeClr val="phClr">
                <a:tint val="55000"/>
              </a:schemeClr>
            </a:gs>
            <a:gs pos="100000">
              <a:schemeClr val="phClr">
                <a:tint val="70000"/>
              </a:schemeClr>
            </a:gs>
          </a:gsLst>
          <a:path path="circle">
            <a:fillToRect l="5000" t="100000" r="120000" b="10000"/>
          </a:path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58000"/>
              </a:schemeClr>
            </a:gs>
            <a:gs pos="75000">
              <a:schemeClr val="phClr">
                <a:shade val="30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5000" t="100000" r="120000" b="10000"/>
          </a:path>
          <a:tileRect l="0" t="0" r="0" b="0"/>
        </a:gra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</a:schemeClr>
            </a:gs>
            <a:gs pos="40000">
              <a:schemeClr val="phClr">
                <a:tint val="90000"/>
                <a:shade val="9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40000" sy="50000" flip="y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 pitchFamily="0" charset="1"/>
        <a:ea typeface=""/>
        <a:cs typeface=""/>
      </a:majorFont>
      <a:minorFont>
        <a:latin typeface="Century School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30000">
              <a:schemeClr val="phClr">
                <a:tint val="38000"/>
              </a:schemeClr>
            </a:gs>
            <a:gs pos="75000">
              <a:schemeClr val="phClr">
                <a:tint val="55000"/>
              </a:schemeClr>
            </a:gs>
            <a:gs pos="100000">
              <a:schemeClr val="phClr">
                <a:tint val="70000"/>
              </a:schemeClr>
            </a:gs>
          </a:gsLst>
          <a:path path="circle">
            <a:fillToRect l="5000" t="100000" r="120000" b="10000"/>
          </a:path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58000"/>
              </a:schemeClr>
            </a:gs>
            <a:gs pos="75000">
              <a:schemeClr val="phClr">
                <a:shade val="30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5000" t="100000" r="120000" b="10000"/>
          </a:path>
          <a:tileRect l="0" t="0" r="0" b="0"/>
        </a:gra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</a:schemeClr>
            </a:gs>
            <a:gs pos="40000">
              <a:schemeClr val="phClr">
                <a:tint val="90000"/>
                <a:shade val="9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40000" sy="50000" flip="y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 pitchFamily="0" charset="1"/>
        <a:ea typeface=""/>
        <a:cs typeface=""/>
      </a:majorFont>
      <a:minorFont>
        <a:latin typeface="Century School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30000">
              <a:schemeClr val="phClr">
                <a:tint val="38000"/>
              </a:schemeClr>
            </a:gs>
            <a:gs pos="75000">
              <a:schemeClr val="phClr">
                <a:tint val="55000"/>
              </a:schemeClr>
            </a:gs>
            <a:gs pos="100000">
              <a:schemeClr val="phClr">
                <a:tint val="70000"/>
              </a:schemeClr>
            </a:gs>
          </a:gsLst>
          <a:path path="circle">
            <a:fillToRect l="5000" t="100000" r="120000" b="10000"/>
          </a:path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58000"/>
              </a:schemeClr>
            </a:gs>
            <a:gs pos="75000">
              <a:schemeClr val="phClr">
                <a:shade val="30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5000" t="100000" r="120000" b="10000"/>
          </a:path>
          <a:tileRect l="0" t="0" r="0" b="0"/>
        </a:gra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</a:schemeClr>
            </a:gs>
            <a:gs pos="40000">
              <a:schemeClr val="phClr">
                <a:tint val="90000"/>
                <a:shade val="9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40000" sy="50000" flip="y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 pitchFamily="0" charset="1"/>
        <a:ea typeface=""/>
        <a:cs typeface=""/>
      </a:majorFont>
      <a:minorFont>
        <a:latin typeface="Century School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30000">
              <a:schemeClr val="phClr">
                <a:tint val="38000"/>
              </a:schemeClr>
            </a:gs>
            <a:gs pos="75000">
              <a:schemeClr val="phClr">
                <a:tint val="55000"/>
              </a:schemeClr>
            </a:gs>
            <a:gs pos="100000">
              <a:schemeClr val="phClr">
                <a:tint val="70000"/>
              </a:schemeClr>
            </a:gs>
          </a:gsLst>
          <a:path path="circle">
            <a:fillToRect l="5000" t="100000" r="120000" b="10000"/>
          </a:path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58000"/>
              </a:schemeClr>
            </a:gs>
            <a:gs pos="75000">
              <a:schemeClr val="phClr">
                <a:shade val="30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5000" t="100000" r="120000" b="10000"/>
          </a:path>
          <a:tileRect l="0" t="0" r="0" b="0"/>
        </a:gra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</a:schemeClr>
            </a:gs>
            <a:gs pos="40000">
              <a:schemeClr val="phClr">
                <a:tint val="90000"/>
                <a:shade val="9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40000" sy="50000" flip="y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 pitchFamily="0" charset="1"/>
        <a:ea typeface=""/>
        <a:cs typeface=""/>
      </a:majorFont>
      <a:minorFont>
        <a:latin typeface="Century School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30000">
              <a:schemeClr val="phClr">
                <a:tint val="38000"/>
              </a:schemeClr>
            </a:gs>
            <a:gs pos="75000">
              <a:schemeClr val="phClr">
                <a:tint val="55000"/>
              </a:schemeClr>
            </a:gs>
            <a:gs pos="100000">
              <a:schemeClr val="phClr">
                <a:tint val="70000"/>
              </a:schemeClr>
            </a:gs>
          </a:gsLst>
          <a:path path="circle">
            <a:fillToRect l="5000" t="100000" r="120000" b="10000"/>
          </a:path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58000"/>
              </a:schemeClr>
            </a:gs>
            <a:gs pos="75000">
              <a:schemeClr val="phClr">
                <a:shade val="30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5000" t="100000" r="120000" b="10000"/>
          </a:path>
          <a:tileRect l="0" t="0" r="0" b="0"/>
        </a:gra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</a:schemeClr>
            </a:gs>
            <a:gs pos="40000">
              <a:schemeClr val="phClr">
                <a:tint val="90000"/>
                <a:shade val="9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40000" sy="50000" flip="y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 pitchFamily="0" charset="1"/>
        <a:ea typeface=""/>
        <a:cs typeface=""/>
      </a:majorFont>
      <a:minorFont>
        <a:latin typeface="Century School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30000">
              <a:schemeClr val="phClr">
                <a:tint val="38000"/>
              </a:schemeClr>
            </a:gs>
            <a:gs pos="75000">
              <a:schemeClr val="phClr">
                <a:tint val="55000"/>
              </a:schemeClr>
            </a:gs>
            <a:gs pos="100000">
              <a:schemeClr val="phClr">
                <a:tint val="70000"/>
              </a:schemeClr>
            </a:gs>
          </a:gsLst>
          <a:path path="circle">
            <a:fillToRect l="5000" t="100000" r="120000" b="10000"/>
          </a:path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58000"/>
              </a:schemeClr>
            </a:gs>
            <a:gs pos="75000">
              <a:schemeClr val="phClr">
                <a:shade val="30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5000" t="100000" r="120000" b="10000"/>
          </a:path>
          <a:tileRect l="0" t="0" r="0" b="0"/>
        </a:gra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</a:schemeClr>
            </a:gs>
            <a:gs pos="40000">
              <a:schemeClr val="phClr">
                <a:tint val="90000"/>
                <a:shade val="9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40000" sy="50000" flip="y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 pitchFamily="0" charset="1"/>
        <a:ea typeface=""/>
        <a:cs typeface=""/>
      </a:majorFont>
      <a:minorFont>
        <a:latin typeface="Century School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30000">
              <a:schemeClr val="phClr">
                <a:tint val="38000"/>
              </a:schemeClr>
            </a:gs>
            <a:gs pos="75000">
              <a:schemeClr val="phClr">
                <a:tint val="55000"/>
              </a:schemeClr>
            </a:gs>
            <a:gs pos="100000">
              <a:schemeClr val="phClr">
                <a:tint val="70000"/>
              </a:schemeClr>
            </a:gs>
          </a:gsLst>
          <a:path path="circle">
            <a:fillToRect l="5000" t="100000" r="120000" b="10000"/>
          </a:path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58000"/>
              </a:schemeClr>
            </a:gs>
            <a:gs pos="75000">
              <a:schemeClr val="phClr">
                <a:shade val="30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5000" t="100000" r="120000" b="10000"/>
          </a:path>
          <a:tileRect l="0" t="0" r="0" b="0"/>
        </a:gra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</a:schemeClr>
            </a:gs>
            <a:gs pos="40000">
              <a:schemeClr val="phClr">
                <a:tint val="90000"/>
                <a:shade val="9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40000" sy="50000" flip="y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 pitchFamily="0" charset="1"/>
        <a:ea typeface=""/>
        <a:cs typeface=""/>
      </a:majorFont>
      <a:minorFont>
        <a:latin typeface="Century School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5000"/>
              </a:schemeClr>
            </a:gs>
            <a:gs pos="30000">
              <a:schemeClr val="phClr">
                <a:tint val="38000"/>
              </a:schemeClr>
            </a:gs>
            <a:gs pos="75000">
              <a:schemeClr val="phClr">
                <a:tint val="55000"/>
              </a:schemeClr>
            </a:gs>
            <a:gs pos="100000">
              <a:schemeClr val="phClr">
                <a:tint val="70000"/>
              </a:schemeClr>
            </a:gs>
          </a:gsLst>
          <a:path path="circle">
            <a:fillToRect l="5000" t="100000" r="120000" b="10000"/>
          </a:path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58000"/>
              </a:schemeClr>
            </a:gs>
            <a:gs pos="75000">
              <a:schemeClr val="phClr">
                <a:shade val="30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5000" t="100000" r="120000" b="10000"/>
          </a:path>
          <a:tileRect l="0" t="0" r="0" b="0"/>
        </a:gra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</a:schemeClr>
            </a:gs>
            <a:gs pos="40000">
              <a:schemeClr val="phClr">
                <a:tint val="90000"/>
                <a:shade val="9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40000" sy="50000" flip="y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1161</TotalTime>
  <Application>LibreOffice/7.6.5.2$Linux_X86_64 LibreOffice_project/60$Build-2</Application>
  <AppVersion>15.0000</AppVersion>
  <Words>384</Words>
  <Paragraphs>191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2021-03-15T13:48:10Z</dcterms:created>
  <dc:creator>okobzan</dc:creator>
  <dc:description/>
  <dc:language>ru-RU</dc:language>
  <cp:lastModifiedBy>ochistiakova16</cp:lastModifiedBy>
  <dcterms:modified xsi:type="dcterms:W3CDTF">2024-06-04T07:08:41Z</dcterms:modified>
  <cp:revision>107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Экран (4:3)</vt:lpwstr>
  </property>
  <property fmtid="{D5CDD505-2E9C-101B-9397-08002B2CF9AE}" pid="4" name="Slides">
    <vt:i4>12</vt:i4>
  </property>
</Properties>
</file>