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2C9-1570-4630-8480-0F20D26CCC3A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D229-59B1-43F1-8196-289353DE6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81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2C9-1570-4630-8480-0F20D26CCC3A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D229-59B1-43F1-8196-289353DE6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83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2C9-1570-4630-8480-0F20D26CCC3A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D229-59B1-43F1-8196-289353DE6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50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2C9-1570-4630-8480-0F20D26CCC3A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D229-59B1-43F1-8196-289353DE6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33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2C9-1570-4630-8480-0F20D26CCC3A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D229-59B1-43F1-8196-289353DE6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77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2C9-1570-4630-8480-0F20D26CCC3A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D229-59B1-43F1-8196-289353DE6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12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2C9-1570-4630-8480-0F20D26CCC3A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D229-59B1-43F1-8196-289353DE6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22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2C9-1570-4630-8480-0F20D26CCC3A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D229-59B1-43F1-8196-289353DE6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0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2C9-1570-4630-8480-0F20D26CCC3A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D229-59B1-43F1-8196-289353DE6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45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2C9-1570-4630-8480-0F20D26CCC3A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D229-59B1-43F1-8196-289353DE6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45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2C9-1570-4630-8480-0F20D26CCC3A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D229-59B1-43F1-8196-289353DE6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35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5A2C9-1570-4630-8480-0F20D26CCC3A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8D229-59B1-43F1-8196-289353DE6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14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34087"/>
            <a:ext cx="8986345" cy="161032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a typeface="Cambria" panose="02040503050406030204" pitchFamily="18" charset="0"/>
              </a:rPr>
              <a:t>Правила </a:t>
            </a:r>
            <a:r>
              <a:rPr lang="ru-RU" b="1" dirty="0" err="1" smtClean="0">
                <a:ea typeface="Cambria" panose="02040503050406030204" pitchFamily="18" charset="0"/>
              </a:rPr>
              <a:t>банкротной</a:t>
            </a:r>
            <a:r>
              <a:rPr lang="ru-RU" b="1" dirty="0" smtClean="0">
                <a:ea typeface="Cambria" panose="02040503050406030204" pitchFamily="18" charset="0"/>
              </a:rPr>
              <a:t> безопасности бизнеса</a:t>
            </a:r>
            <a:endParaRPr lang="ru-RU" b="1" dirty="0">
              <a:ea typeface="Cambria" panose="0204050305040603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778" y="2479949"/>
            <a:ext cx="4290004" cy="357401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017172" y="2284006"/>
            <a:ext cx="5406071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+mj-lt"/>
                <a:ea typeface="Cambria" panose="02040503050406030204" pitchFamily="18" charset="0"/>
              </a:rPr>
              <a:t>«Предупреждён — значит вооружён»</a:t>
            </a:r>
          </a:p>
          <a:p>
            <a:pPr algn="r"/>
            <a:r>
              <a:rPr lang="ru-RU" sz="900" dirty="0" smtClean="0">
                <a:latin typeface="+mj-lt"/>
              </a:rPr>
              <a:t>(Пословица)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355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7727" cy="59083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Спикер: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152294"/>
            <a:ext cx="8397240" cy="759633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>
                <a:latin typeface="+mj-lt"/>
              </a:rPr>
              <a:t>Сазонова Наталья </a:t>
            </a:r>
            <a:r>
              <a:rPr lang="ru-RU" sz="4800" b="1" dirty="0" smtClean="0">
                <a:latin typeface="+mj-lt"/>
              </a:rPr>
              <a:t>Валентиновна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11628" y="1911927"/>
            <a:ext cx="731797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Арбитражный управляющий, член </a:t>
            </a:r>
            <a:r>
              <a:rPr lang="ru-RU" sz="2400" dirty="0" smtClean="0"/>
              <a:t>Ассоциации  </a:t>
            </a:r>
            <a:r>
              <a:rPr lang="ru-RU" sz="2400" dirty="0"/>
              <a:t>«Саморегулируемая организация арбитражных управляющих Центрального федерального округа</a:t>
            </a:r>
            <a:r>
              <a:rPr lang="ru-RU" sz="2400" dirty="0" smtClean="0"/>
              <a:t>»</a:t>
            </a:r>
          </a:p>
          <a:p>
            <a:endParaRPr lang="ru-RU" sz="2400" dirty="0" smtClean="0"/>
          </a:p>
          <a:p>
            <a:r>
              <a:rPr lang="ru-RU" sz="2400" dirty="0" smtClean="0"/>
              <a:t>Юрист (Арбитражные споры)</a:t>
            </a: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Член </a:t>
            </a:r>
            <a:r>
              <a:rPr lang="ru-RU" sz="2400" dirty="0"/>
              <a:t>комитета по финансовому оздоровлению и банкротству НРО "Опора России" </a:t>
            </a:r>
          </a:p>
          <a:p>
            <a:endParaRPr lang="ru-RU" sz="2400" dirty="0" smtClean="0"/>
          </a:p>
          <a:p>
            <a:r>
              <a:rPr lang="ru-RU" sz="2400" dirty="0" smtClean="0"/>
              <a:t>6 </a:t>
            </a:r>
            <a:r>
              <a:rPr lang="ru-RU" sz="2400" dirty="0"/>
              <a:t>место во Всероссийском рейтинге арбитражных управляющих по версии ФНС России за 2020-2022гг.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026" y="2032125"/>
            <a:ext cx="3098134" cy="390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1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74488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Признаки банкротства юридического лица: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639614"/>
            <a:ext cx="4974771" cy="4489043"/>
          </a:xfrm>
        </p:spPr>
        <p:txBody>
          <a:bodyPr/>
          <a:lstStyle/>
          <a:p>
            <a:pPr marL="0" indent="358775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dirty="0" smtClean="0">
                <a:latin typeface="+mj-lt"/>
              </a:rPr>
              <a:t>Суммарный размер задолженности составляет 300 000 рублей и выше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ru-RU" dirty="0" smtClean="0">
              <a:latin typeface="+mj-lt"/>
            </a:endParaRPr>
          </a:p>
          <a:p>
            <a:pPr marL="0" indent="358775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dirty="0" smtClean="0">
                <a:latin typeface="+mj-lt"/>
              </a:rPr>
              <a:t>Имеются просрочки по платежам сроком не менее 3 месяцев перед кредиторами, в том числе перед работниками и налоговым органом.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840" y="3060816"/>
            <a:ext cx="5465381" cy="364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0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u="sng" dirty="0" err="1" smtClean="0">
                <a:ea typeface="Cambria" panose="02040503050406030204" pitchFamily="18" charset="0"/>
              </a:rPr>
              <a:t>Банкротный</a:t>
            </a:r>
            <a:r>
              <a:rPr lang="ru-RU" sz="3600" b="1" u="sng" dirty="0" smtClean="0">
                <a:ea typeface="Cambria" panose="02040503050406030204" pitchFamily="18" charset="0"/>
              </a:rPr>
              <a:t> </a:t>
            </a:r>
            <a:r>
              <a:rPr lang="ru-RU" sz="3600" b="1" u="sng" dirty="0" err="1" smtClean="0">
                <a:ea typeface="Cambria" panose="02040503050406030204" pitchFamily="18" charset="0"/>
              </a:rPr>
              <a:t>комплаенс</a:t>
            </a:r>
            <a:r>
              <a:rPr lang="ru-RU" sz="3600" b="1" u="sng" dirty="0" smtClean="0">
                <a:ea typeface="Cambria" panose="02040503050406030204" pitchFamily="18" charset="0"/>
              </a:rPr>
              <a:t>: как снизить риски </a:t>
            </a:r>
            <a:endParaRPr lang="ru-RU" sz="3600" b="1" u="sng" dirty="0"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+mj-lt"/>
                <a:ea typeface="Cambria" panose="02040503050406030204" pitchFamily="18" charset="0"/>
              </a:rPr>
              <a:t>Риски при формировании структуры бизнеса и его реструктуризации:</a:t>
            </a:r>
          </a:p>
          <a:p>
            <a:pPr algn="just">
              <a:buNone/>
            </a:pPr>
            <a:r>
              <a:rPr lang="ru-RU" dirty="0" smtClean="0">
                <a:latin typeface="+mj-lt"/>
                <a:ea typeface="Cambria" panose="02040503050406030204" pitchFamily="18" charset="0"/>
              </a:rPr>
              <a:t>- налоговые риски (доначисления налогов, штрафы)</a:t>
            </a:r>
          </a:p>
          <a:p>
            <a:pPr algn="just">
              <a:buNone/>
            </a:pPr>
            <a:r>
              <a:rPr lang="ru-RU" dirty="0" smtClean="0">
                <a:latin typeface="+mj-lt"/>
                <a:ea typeface="Cambria" panose="02040503050406030204" pitchFamily="18" charset="0"/>
              </a:rPr>
              <a:t>- риски со стороны контрагентов (предъявление требований)</a:t>
            </a:r>
          </a:p>
          <a:p>
            <a:pPr algn="just"/>
            <a:r>
              <a:rPr lang="ru-RU" dirty="0" smtClean="0">
                <a:latin typeface="+mj-lt"/>
                <a:ea typeface="Cambria" panose="02040503050406030204" pitchFamily="18" charset="0"/>
              </a:rPr>
              <a:t> Риски в ходе принятия корпоративных решений, совершения сделок (причинение убытков компании, нарушение прав кредиторов и пр.)</a:t>
            </a:r>
          </a:p>
          <a:p>
            <a:pPr algn="just"/>
            <a:r>
              <a:rPr lang="ru-RU" dirty="0" smtClean="0">
                <a:latin typeface="+mj-lt"/>
                <a:ea typeface="Cambria" panose="02040503050406030204" pitchFamily="18" charset="0"/>
              </a:rPr>
              <a:t>Риски со стороны банка (отзыв лицензии, банкротство банка)</a:t>
            </a:r>
          </a:p>
          <a:p>
            <a:pPr algn="just"/>
            <a:r>
              <a:rPr lang="ru-RU" dirty="0" smtClean="0">
                <a:latin typeface="+mj-lt"/>
                <a:ea typeface="Cambria" panose="02040503050406030204" pitchFamily="18" charset="0"/>
              </a:rPr>
              <a:t>Риски при выборе контрагентов (банкротство контрагента)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145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u="sng" dirty="0" smtClean="0"/>
              <a:t>Предотвращение рисков в ходе принятия корпоративных решений, совершения сделок</a:t>
            </a:r>
            <a:endParaRPr lang="ru-RU" sz="32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5631"/>
            <a:ext cx="10929257" cy="43590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Если не учитывать указанные риски, то принятие тех или иных решений или заключение сомнительных сделок может привести к личной (субсидиарной) ответственности директора, учредителя и других контролирующих должника лиц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819" y="2612571"/>
            <a:ext cx="7197010" cy="411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26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Если Вы понимаете, что процедуры банкротства не избежать….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029" y="1960109"/>
            <a:ext cx="6923314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обеспечить соответствие данных бухгалтерского баланса фактическому состоянию дел</a:t>
            </a:r>
          </a:p>
          <a:p>
            <a:r>
              <a:rPr lang="ru-RU" dirty="0" smtClean="0"/>
              <a:t>сохранять копии или сканы всей важной документации</a:t>
            </a:r>
          </a:p>
          <a:p>
            <a:r>
              <a:rPr lang="ru-RU" dirty="0" smtClean="0"/>
              <a:t>сохранять все указания, полученные от бенефициаров (скриншоты переписок, распечатки электронных писем)</a:t>
            </a:r>
          </a:p>
          <a:p>
            <a:r>
              <a:rPr lang="ru-RU" dirty="0" smtClean="0"/>
              <a:t>знать об обязанности компании-должника обратиться с заявлением о собственном банкротстве в некоторых случаях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694" y="1328057"/>
            <a:ext cx="4901306" cy="512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63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07571"/>
            <a:ext cx="10515600" cy="12988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Самые распространенные основания для привлечения к субсидиарной ответственности: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04597"/>
            <a:ext cx="10515600" cy="3464832"/>
          </a:xfrm>
        </p:spPr>
        <p:txBody>
          <a:bodyPr/>
          <a:lstStyle/>
          <a:p>
            <a:pPr marL="0" indent="358775" algn="just">
              <a:buNone/>
              <a:tabLst>
                <a:tab pos="719138" algn="l"/>
              </a:tabLst>
            </a:pPr>
            <a:r>
              <a:rPr lang="ru-RU" dirty="0" smtClean="0"/>
              <a:t>•	отсутствие или искажение документов бухучета или отчетности;</a:t>
            </a:r>
          </a:p>
          <a:p>
            <a:pPr marL="0" indent="358775" algn="just">
              <a:buNone/>
              <a:tabLst>
                <a:tab pos="719138" algn="l"/>
              </a:tabLst>
            </a:pPr>
            <a:r>
              <a:rPr lang="ru-RU" dirty="0" smtClean="0"/>
              <a:t>•	</a:t>
            </a:r>
            <a:r>
              <a:rPr lang="ru-RU" dirty="0" err="1" smtClean="0"/>
              <a:t>непередача</a:t>
            </a:r>
            <a:r>
              <a:rPr lang="ru-RU" dirty="0" smtClean="0"/>
              <a:t> имущества компании-должника управляющему;</a:t>
            </a:r>
          </a:p>
          <a:p>
            <a:pPr marL="0" indent="358775" algn="just">
              <a:buNone/>
              <a:tabLst>
                <a:tab pos="719138" algn="l"/>
              </a:tabLst>
            </a:pPr>
            <a:r>
              <a:rPr lang="ru-RU" dirty="0" smtClean="0"/>
              <a:t>•	неподача заявления о банкротстве компании в установленные сроки;</a:t>
            </a:r>
          </a:p>
          <a:p>
            <a:pPr marL="0" indent="358775" algn="just">
              <a:buNone/>
              <a:tabLst>
                <a:tab pos="719138" algn="l"/>
              </a:tabLst>
            </a:pPr>
            <a:r>
              <a:rPr lang="ru-RU" dirty="0" smtClean="0"/>
              <a:t>•	причинение вреда кредиторам в результате совершения или одобрения одной или нескольких сделок.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7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735239"/>
            <a:ext cx="6324600" cy="766989"/>
          </a:xfrm>
        </p:spPr>
        <p:txBody>
          <a:bodyPr/>
          <a:lstStyle/>
          <a:p>
            <a:r>
              <a:rPr lang="ru-RU" b="1" dirty="0" smtClean="0"/>
              <a:t>Банкротство контрагента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687286"/>
            <a:ext cx="7141030" cy="5736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Бесплатно можно проверить контрагента</a:t>
            </a:r>
          </a:p>
          <a:p>
            <a:pPr marL="0" indent="0">
              <a:buNone/>
            </a:pPr>
            <a:r>
              <a:rPr lang="ru-RU" dirty="0" smtClean="0"/>
              <a:t>на следующих ресурсах:</a:t>
            </a:r>
          </a:p>
          <a:p>
            <a:pPr>
              <a:tabLst>
                <a:tab pos="358775" algn="l"/>
              </a:tabLst>
            </a:pPr>
            <a:r>
              <a:rPr lang="ru-RU" dirty="0" smtClean="0"/>
              <a:t>Сайт ФНС – раздел «Проверка контрагента»</a:t>
            </a:r>
          </a:p>
          <a:p>
            <a:pPr>
              <a:tabLst>
                <a:tab pos="358775" algn="l"/>
              </a:tabLst>
            </a:pPr>
            <a:r>
              <a:rPr lang="ru-RU" dirty="0" smtClean="0"/>
              <a:t>Сайт </a:t>
            </a:r>
            <a:r>
              <a:rPr lang="ru-RU" dirty="0" err="1" smtClean="0"/>
              <a:t>Федресурс</a:t>
            </a:r>
            <a:r>
              <a:rPr lang="ru-RU" dirty="0" smtClean="0"/>
              <a:t> </a:t>
            </a:r>
          </a:p>
          <a:p>
            <a:pPr>
              <a:tabLst>
                <a:tab pos="358775" algn="l"/>
              </a:tabLst>
            </a:pPr>
            <a:r>
              <a:rPr lang="ru-RU" dirty="0" smtClean="0"/>
              <a:t>Картотека арбитражных дел</a:t>
            </a:r>
          </a:p>
          <a:p>
            <a:pPr>
              <a:tabLst>
                <a:tab pos="358775" algn="l"/>
              </a:tabLst>
            </a:pPr>
            <a:r>
              <a:rPr lang="ru-RU" dirty="0" smtClean="0"/>
              <a:t>Журнал «Вестник государственной регистрации»</a:t>
            </a:r>
          </a:p>
          <a:p>
            <a:pPr>
              <a:tabLst>
                <a:tab pos="358775" algn="l"/>
              </a:tabLst>
            </a:pPr>
            <a:r>
              <a:rPr lang="ru-RU" dirty="0" smtClean="0"/>
              <a:t>Сайт ФССП – раздел «Банк данных исполнительных производств»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221" y="897516"/>
            <a:ext cx="4302084" cy="506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16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447" y="2484871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БЛАГОДАРЮ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585652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319</Words>
  <Application>Microsoft Office PowerPoint</Application>
  <PresentationFormat>Широкоэкранный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Тема Office</vt:lpstr>
      <vt:lpstr>Правила банкротной безопасности бизнеса</vt:lpstr>
      <vt:lpstr>Спикер:</vt:lpstr>
      <vt:lpstr>Признаки банкротства юридического лица:</vt:lpstr>
      <vt:lpstr>Банкротный комплаенс: как снизить риски </vt:lpstr>
      <vt:lpstr>Предотвращение рисков в ходе принятия корпоративных решений, совершения сделок</vt:lpstr>
      <vt:lpstr>Если Вы понимаете, что процедуры банкротства не избежать….</vt:lpstr>
      <vt:lpstr>Самые распространенные основания для привлечения к субсидиарной ответственности: </vt:lpstr>
      <vt:lpstr>Банкротство контрагента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банкротной безопасности бизнеса</dc:title>
  <dc:creator>Пользователь</dc:creator>
  <cp:lastModifiedBy>Alex</cp:lastModifiedBy>
  <cp:revision>13</cp:revision>
  <dcterms:created xsi:type="dcterms:W3CDTF">2024-04-08T21:24:05Z</dcterms:created>
  <dcterms:modified xsi:type="dcterms:W3CDTF">2024-04-09T09:43:04Z</dcterms:modified>
</cp:coreProperties>
</file>